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15" r:id="rId2"/>
    <p:sldId id="256" r:id="rId3"/>
    <p:sldId id="259" r:id="rId4"/>
    <p:sldId id="260" r:id="rId5"/>
    <p:sldId id="261" r:id="rId6"/>
    <p:sldId id="262" r:id="rId7"/>
    <p:sldId id="313" r:id="rId8"/>
    <p:sldId id="264" r:id="rId9"/>
    <p:sldId id="265" r:id="rId10"/>
    <p:sldId id="316" r:id="rId11"/>
    <p:sldId id="266" r:id="rId12"/>
    <p:sldId id="267" r:id="rId13"/>
    <p:sldId id="314" r:id="rId14"/>
    <p:sldId id="268" r:id="rId15"/>
    <p:sldId id="270" r:id="rId16"/>
    <p:sldId id="300" r:id="rId17"/>
    <p:sldId id="269" r:id="rId18"/>
    <p:sldId id="278" r:id="rId19"/>
    <p:sldId id="271" r:id="rId20"/>
    <p:sldId id="277" r:id="rId21"/>
    <p:sldId id="283" r:id="rId22"/>
    <p:sldId id="282" r:id="rId23"/>
    <p:sldId id="307" r:id="rId24"/>
    <p:sldId id="308" r:id="rId25"/>
    <p:sldId id="285" r:id="rId26"/>
    <p:sldId id="333" r:id="rId27"/>
    <p:sldId id="284" r:id="rId28"/>
    <p:sldId id="332" r:id="rId29"/>
    <p:sldId id="287" r:id="rId30"/>
    <p:sldId id="289" r:id="rId31"/>
    <p:sldId id="290" r:id="rId32"/>
    <p:sldId id="291" r:id="rId33"/>
    <p:sldId id="299" r:id="rId34"/>
    <p:sldId id="292" r:id="rId35"/>
    <p:sldId id="293" r:id="rId36"/>
    <p:sldId id="294" r:id="rId37"/>
    <p:sldId id="295" r:id="rId38"/>
    <p:sldId id="296" r:id="rId39"/>
    <p:sldId id="297" r:id="rId40"/>
    <p:sldId id="288" r:id="rId41"/>
    <p:sldId id="334" r:id="rId42"/>
    <p:sldId id="335" r:id="rId43"/>
    <p:sldId id="311" r:id="rId44"/>
    <p:sldId id="312" r:id="rId45"/>
    <p:sldId id="341" r:id="rId46"/>
    <p:sldId id="342" r:id="rId47"/>
    <p:sldId id="343" r:id="rId48"/>
    <p:sldId id="344" r:id="rId49"/>
    <p:sldId id="346" r:id="rId50"/>
    <p:sldId id="347" r:id="rId51"/>
    <p:sldId id="348" r:id="rId52"/>
    <p:sldId id="349" r:id="rId53"/>
    <p:sldId id="350" r:id="rId54"/>
    <p:sldId id="351" r:id="rId55"/>
    <p:sldId id="352" r:id="rId56"/>
    <p:sldId id="353" r:id="rId57"/>
    <p:sldId id="354" r:id="rId58"/>
    <p:sldId id="355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CC3300"/>
    <a:srgbClr val="0066FF"/>
    <a:srgbClr val="3399FF"/>
    <a:srgbClr val="006600"/>
    <a:srgbClr val="FFFF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71" autoAdjust="0"/>
    <p:restoredTop sz="94590" autoAdjust="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856BE5B-1FF4-437E-A082-54A879C31793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5427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54276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5427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5427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BF4C54-8F21-434D-973B-11408B7F4B09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19F0F-E546-4CA8-9AC1-FB6D1DEB9E52}" type="slidenum">
              <a:rPr lang="ko-KR" altLang="en-US"/>
              <a:pPr/>
              <a:t>23</a:t>
            </a:fld>
            <a:endParaRPr lang="en-US" altLang="ko-KR"/>
          </a:p>
        </p:txBody>
      </p:sp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4AC48C-DED7-4319-A37B-511532B92A73}" type="slidenum">
              <a:rPr lang="ko-KR" altLang="en-US"/>
              <a:pPr/>
              <a:t>50</a:t>
            </a:fld>
            <a:endParaRPr lang="en-US" altLang="ko-KR"/>
          </a:p>
        </p:txBody>
      </p:sp>
      <p:sp>
        <p:nvSpPr>
          <p:cNvPr id="1495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3B6298-3753-4A77-8B86-0EFDD24AE7CD}" type="slidenum">
              <a:rPr lang="ko-KR" altLang="en-US"/>
              <a:pPr/>
              <a:t>51</a:t>
            </a:fld>
            <a:endParaRPr lang="en-US" altLang="ko-KR"/>
          </a:p>
        </p:txBody>
      </p:sp>
      <p:sp>
        <p:nvSpPr>
          <p:cNvPr id="1515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126B6-5699-476E-B229-FA7ADF84C876}" type="slidenum">
              <a:rPr lang="ko-KR" altLang="en-US"/>
              <a:pPr/>
              <a:t>52</a:t>
            </a:fld>
            <a:endParaRPr lang="en-US" altLang="ko-KR"/>
          </a:p>
        </p:txBody>
      </p:sp>
      <p:sp>
        <p:nvSpPr>
          <p:cNvPr id="1536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BD1612-A2DE-4959-9545-0FA5311DFA92}" type="slidenum">
              <a:rPr lang="ko-KR" altLang="en-US"/>
              <a:pPr/>
              <a:t>53</a:t>
            </a:fld>
            <a:endParaRPr lang="en-US" altLang="ko-KR"/>
          </a:p>
        </p:txBody>
      </p:sp>
      <p:sp>
        <p:nvSpPr>
          <p:cNvPr id="1556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F6231E-C61D-49E4-A3C5-8A8405D89EA6}" type="slidenum">
              <a:rPr lang="ko-KR" altLang="en-US"/>
              <a:pPr/>
              <a:t>54</a:t>
            </a:fld>
            <a:endParaRPr lang="en-US" altLang="ko-KR"/>
          </a:p>
        </p:txBody>
      </p:sp>
      <p:sp>
        <p:nvSpPr>
          <p:cNvPr id="1576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BA287B-2C21-4484-A304-BF53793B84F2}" type="slidenum">
              <a:rPr lang="ko-KR" altLang="en-US"/>
              <a:pPr/>
              <a:t>55</a:t>
            </a:fld>
            <a:endParaRPr lang="en-US" altLang="ko-KR"/>
          </a:p>
        </p:txBody>
      </p:sp>
      <p:sp>
        <p:nvSpPr>
          <p:cNvPr id="1597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ADCEB-6DA1-4F44-AE3F-A654175221EC}" type="slidenum">
              <a:rPr lang="ko-KR" altLang="en-US"/>
              <a:pPr/>
              <a:t>56</a:t>
            </a:fld>
            <a:endParaRPr lang="en-US" altLang="ko-KR"/>
          </a:p>
        </p:txBody>
      </p:sp>
      <p:sp>
        <p:nvSpPr>
          <p:cNvPr id="1617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3BEF3-F9C5-42E3-8561-E15D873E9E07}" type="slidenum">
              <a:rPr lang="ko-KR" altLang="en-US"/>
              <a:pPr/>
              <a:t>57</a:t>
            </a:fld>
            <a:endParaRPr lang="en-US" altLang="ko-KR"/>
          </a:p>
        </p:txBody>
      </p:sp>
      <p:sp>
        <p:nvSpPr>
          <p:cNvPr id="1638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1745B-C09E-4CEA-9D91-CA62B738DD3C}" type="slidenum">
              <a:rPr lang="ko-KR" altLang="en-US"/>
              <a:pPr/>
              <a:t>58</a:t>
            </a:fld>
            <a:endParaRPr lang="en-US" altLang="ko-KR"/>
          </a:p>
        </p:txBody>
      </p:sp>
      <p:sp>
        <p:nvSpPr>
          <p:cNvPr id="165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BF079-F96F-4ACD-9CE1-59DAF044B066}" type="slidenum">
              <a:rPr lang="ko-KR" altLang="en-US"/>
              <a:pPr/>
              <a:t>24</a:t>
            </a:fld>
            <a:endParaRPr lang="en-US" altLang="ko-KR"/>
          </a:p>
        </p:txBody>
      </p:sp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2A4DFE-261E-4C40-B3EA-3C2FAA4E5DB9}" type="slidenum">
              <a:rPr lang="ko-KR" altLang="en-US"/>
              <a:pPr/>
              <a:t>41</a:t>
            </a:fld>
            <a:endParaRPr lang="en-US" altLang="ko-KR"/>
          </a:p>
        </p:txBody>
      </p:sp>
      <p:sp>
        <p:nvSpPr>
          <p:cNvPr id="1228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5F419-E51A-4C6A-B5F4-929157EA0BA5}" type="slidenum">
              <a:rPr lang="ko-KR" altLang="en-US"/>
              <a:pPr/>
              <a:t>42</a:t>
            </a:fld>
            <a:endParaRPr lang="en-US" altLang="ko-KR"/>
          </a:p>
        </p:txBody>
      </p:sp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71A751-1A1E-42FE-9E97-EF3F8EBB078D}" type="slidenum">
              <a:rPr lang="ko-KR" altLang="en-US"/>
              <a:pPr/>
              <a:t>45</a:t>
            </a:fld>
            <a:endParaRPr lang="en-US" altLang="ko-KR"/>
          </a:p>
        </p:txBody>
      </p:sp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B3E9F-01D5-46ED-88F7-0596707FCC82}" type="slidenum">
              <a:rPr lang="ko-KR" altLang="en-US"/>
              <a:pPr/>
              <a:t>46</a:t>
            </a:fld>
            <a:endParaRPr lang="en-US" altLang="ko-KR"/>
          </a:p>
        </p:txBody>
      </p:sp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FED32-7570-4883-9342-BF5C8B40A618}" type="slidenum">
              <a:rPr lang="ko-KR" altLang="en-US"/>
              <a:pPr/>
              <a:t>47</a:t>
            </a:fld>
            <a:endParaRPr lang="en-US" altLang="ko-KR"/>
          </a:p>
        </p:txBody>
      </p:sp>
      <p:sp>
        <p:nvSpPr>
          <p:cNvPr id="1413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AAA01-5B3F-43E2-BCB4-07EA0B5BCB91}" type="slidenum">
              <a:rPr lang="ko-KR" altLang="en-US"/>
              <a:pPr/>
              <a:t>48</a:t>
            </a:fld>
            <a:endParaRPr lang="en-US" altLang="ko-KR"/>
          </a:p>
        </p:txBody>
      </p:sp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DF1040-8780-4EC0-B34F-90CB260F5D9C}" type="slidenum">
              <a:rPr lang="ko-KR" altLang="en-US"/>
              <a:pPr/>
              <a:t>49</a:t>
            </a:fld>
            <a:endParaRPr lang="en-US" altLang="ko-KR"/>
          </a:p>
        </p:txBody>
      </p:sp>
      <p:sp>
        <p:nvSpPr>
          <p:cNvPr id="1474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6F3AB-CB6D-4558-8B0C-F46466044C9A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0B613-36FD-4DC5-9B12-309834D8E77A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5F0B2-D745-48BD-BFF9-5A012FD49A95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16B77-C610-4518-8CFC-E6BC1F8BC12B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38075-304E-4CE7-8A1F-9F5622ADE189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D58D8-82C1-42E6-A5AF-51521CB13BF5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DAE44-FCFC-4743-8C03-A75BBFDEBE92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1BB0F-52A9-4AD1-976F-E314C4B9EFC0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1B83F-FDFD-47F5-8367-878E1CF6B3AC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4CCA5-846C-4A49-8644-F6C88A48D77C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AE83F-E8BD-4330-AF90-01F4BA80EC6E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A2D6D0A-CFBA-43C2-83EF-94DC695D26F2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>
                <a:latin typeface="Arial" charset="0"/>
              </a:rPr>
              <a:t>6.1 Unique Aspects of Ship Structures</a:t>
            </a:r>
            <a:endParaRPr lang="en-US" sz="3600" b="1">
              <a:latin typeface="Arial" charset="0"/>
            </a:endParaRP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1241425"/>
            <a:ext cx="9144000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r>
              <a:rPr lang="en-US" sz="2800" b="1">
                <a:latin typeface="Arial" charset="0"/>
              </a:rPr>
              <a:t>   Ships are BIG!</a:t>
            </a: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r>
              <a:rPr lang="en-US" sz="2800" b="1">
                <a:latin typeface="Arial" charset="0"/>
              </a:rPr>
              <a:t>   Three dimensional complex shape.</a:t>
            </a: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r>
              <a:rPr lang="en-US" sz="2800" b="1">
                <a:latin typeface="Arial" charset="0"/>
              </a:rPr>
              <a:t>   Multi-Purpose Support Structure and Skin.  </a:t>
            </a: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r>
              <a:rPr lang="en-US" sz="2800" b="1">
                <a:latin typeface="Arial" charset="0"/>
              </a:rPr>
              <a:t>   Ships see a variety of dynamic and random 	 loads.</a:t>
            </a: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 eaLnBrk="0" hangingPunct="0">
              <a:lnSpc>
                <a:spcPct val="90000"/>
              </a:lnSpc>
              <a:buFontTx/>
              <a:buChar char="–"/>
            </a:pPr>
            <a:r>
              <a:rPr lang="en-US" sz="2800" b="1">
                <a:latin typeface="Arial" charset="0"/>
              </a:rPr>
              <a:t>   Ships operate in a wide variety of </a:t>
            </a:r>
          </a:p>
          <a:p>
            <a:pPr lvl="1" eaLnBrk="0" hangingPunct="0">
              <a:lnSpc>
                <a:spcPct val="90000"/>
              </a:lnSpc>
            </a:pPr>
            <a:r>
              <a:rPr lang="en-US" sz="2800" b="1">
                <a:latin typeface="Arial" charset="0"/>
              </a:rPr>
              <a:t>     environments.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latin typeface="Arial" charset="0"/>
              </a:rPr>
              <a:t> A ship has similar bending moments, but the 	buoyancy and many loads are distributed over 	the entire hull instead of just one point.</a:t>
            </a:r>
          </a:p>
          <a:p>
            <a:pPr eaLnBrk="0" hangingPunct="0"/>
            <a:endParaRPr lang="en-US" sz="2800" b="1">
              <a:latin typeface="Arial" charset="0"/>
            </a:endParaRPr>
          </a:p>
          <a:p>
            <a:pPr eaLnBrk="0" hangingPunct="0"/>
            <a:r>
              <a:rPr lang="en-US" sz="2800" b="1">
                <a:latin typeface="Arial" charset="0"/>
              </a:rPr>
              <a:t> The upward force is buoyancy and the downward 	forces are weights.</a:t>
            </a:r>
          </a:p>
          <a:p>
            <a:pPr eaLnBrk="0" hangingPunct="0">
              <a:buFontTx/>
              <a:buChar char="•"/>
            </a:pPr>
            <a:endParaRPr lang="en-US" sz="2800" b="1">
              <a:latin typeface="Arial" charset="0"/>
            </a:endParaRPr>
          </a:p>
          <a:p>
            <a:pPr eaLnBrk="0" hangingPunct="0"/>
            <a:r>
              <a:rPr lang="en-US" sz="2800" b="1">
                <a:latin typeface="Arial" charset="0"/>
              </a:rPr>
              <a:t>Most weight and buoyancy is concentrated in the 	middle of a ship, where the volume is greatest.</a:t>
            </a:r>
            <a:endParaRPr lang="en-US"/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" y="1143000"/>
            <a:ext cx="1227138" cy="5762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/>
              <a:t>Sagging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04800" y="4038600"/>
            <a:ext cx="1293813" cy="46672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Hogging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447800" y="3049588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6781800" y="3049588"/>
            <a:ext cx="6858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1143000" y="3049588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-3040388">
            <a:off x="1034256" y="2243932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 rot="3993376" flipH="1">
            <a:off x="6901656" y="2243932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391400" y="1676400"/>
            <a:ext cx="1236663" cy="7112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accent2"/>
                </a:solidFill>
                <a:latin typeface="Arial" charset="0"/>
              </a:rPr>
              <a:t>Bending</a:t>
            </a:r>
          </a:p>
          <a:p>
            <a:r>
              <a:rPr lang="en-US" altLang="ko-KR" sz="2000" b="1">
                <a:solidFill>
                  <a:schemeClr val="accent2"/>
                </a:solidFill>
                <a:latin typeface="Arial" charset="0"/>
              </a:rPr>
              <a:t> Moment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7604125" y="3013075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Bow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57200" y="3124200"/>
            <a:ext cx="89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Stern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276600" y="3124200"/>
            <a:ext cx="1909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Keel : tension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1447800" y="2743200"/>
            <a:ext cx="5715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590800" y="1752600"/>
            <a:ext cx="3730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Weather deck : compression</a:t>
            </a:r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 rot="-10800000">
            <a:off x="3810000" y="2209800"/>
            <a:ext cx="685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1524000" y="5640388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 flipV="1">
            <a:off x="6781800" y="4876800"/>
            <a:ext cx="6858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flipV="1">
            <a:off x="1219200" y="48768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 rot="3040388" flipV="1">
            <a:off x="1034256" y="5442744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AutoShape 23"/>
          <p:cNvSpPr>
            <a:spLocks noChangeArrowheads="1"/>
          </p:cNvSpPr>
          <p:nvPr/>
        </p:nvSpPr>
        <p:spPr bwMode="auto">
          <a:xfrm rot="-4399255" flipH="1" flipV="1">
            <a:off x="7054056" y="5442744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696200" y="5867400"/>
            <a:ext cx="1236663" cy="7112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accent2"/>
                </a:solidFill>
                <a:latin typeface="Arial" charset="0"/>
              </a:rPr>
              <a:t>Bending</a:t>
            </a:r>
          </a:p>
          <a:p>
            <a:r>
              <a:rPr lang="en-US" altLang="ko-KR" sz="2000" b="1">
                <a:solidFill>
                  <a:schemeClr val="accent2"/>
                </a:solidFill>
                <a:latin typeface="Arial" charset="0"/>
              </a:rPr>
              <a:t> Moment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7620000" y="49530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Bow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81000" y="4953000"/>
            <a:ext cx="89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b="1"/>
              <a:t>Stern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733800" y="6400800"/>
            <a:ext cx="2570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Keel : compression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1524000" y="5334000"/>
            <a:ext cx="5715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2971800" y="4800600"/>
            <a:ext cx="307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Weather deck : tension</a:t>
            </a:r>
          </a:p>
        </p:txBody>
      </p:sp>
      <p:sp>
        <p:nvSpPr>
          <p:cNvPr id="12318" name="AutoShape 30"/>
          <p:cNvSpPr>
            <a:spLocks noChangeArrowheads="1"/>
          </p:cNvSpPr>
          <p:nvPr/>
        </p:nvSpPr>
        <p:spPr bwMode="auto">
          <a:xfrm rot="-46845">
            <a:off x="3886200" y="5638800"/>
            <a:ext cx="685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52736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Sagging &amp; Hogging on Waves</a:t>
            </a:r>
          </a:p>
        </p:txBody>
      </p:sp>
      <p:pic>
        <p:nvPicPr>
          <p:cNvPr id="13317" name="Picture 5" descr="F100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76400"/>
            <a:ext cx="7315200" cy="1981200"/>
          </a:xfrm>
          <a:prstGeom prst="rect">
            <a:avLst/>
          </a:prstGeom>
          <a:noFill/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" y="1676400"/>
            <a:ext cx="2513013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/>
              <a:t>Sagging condition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 flipV="1">
            <a:off x="4343400" y="28956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320" name="Picture 8" descr="F100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343400"/>
            <a:ext cx="7315200" cy="1981200"/>
          </a:xfrm>
          <a:prstGeom prst="rect">
            <a:avLst/>
          </a:prstGeom>
          <a:noFill/>
        </p:spPr>
      </p:pic>
      <p:sp>
        <p:nvSpPr>
          <p:cNvPr id="13321" name="Freeform 9"/>
          <p:cNvSpPr>
            <a:spLocks/>
          </p:cNvSpPr>
          <p:nvPr/>
        </p:nvSpPr>
        <p:spPr bwMode="auto">
          <a:xfrm>
            <a:off x="304800" y="5715000"/>
            <a:ext cx="8686800" cy="6858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288"/>
              </a:cxn>
              <a:cxn ang="0">
                <a:pos x="816" y="336"/>
              </a:cxn>
              <a:cxn ang="0">
                <a:pos x="1392" y="192"/>
              </a:cxn>
              <a:cxn ang="0">
                <a:pos x="2304" y="48"/>
              </a:cxn>
              <a:cxn ang="0">
                <a:pos x="2544" y="48"/>
              </a:cxn>
              <a:cxn ang="0">
                <a:pos x="3312" y="96"/>
              </a:cxn>
              <a:cxn ang="0">
                <a:pos x="3984" y="192"/>
              </a:cxn>
              <a:cxn ang="0">
                <a:pos x="4512" y="288"/>
              </a:cxn>
              <a:cxn ang="0">
                <a:pos x="4800" y="288"/>
              </a:cxn>
              <a:cxn ang="0">
                <a:pos x="5232" y="144"/>
              </a:cxn>
              <a:cxn ang="0">
                <a:pos x="5472" y="0"/>
              </a:cxn>
              <a:cxn ang="0">
                <a:pos x="5472" y="480"/>
              </a:cxn>
              <a:cxn ang="0">
                <a:pos x="0" y="480"/>
              </a:cxn>
              <a:cxn ang="0">
                <a:pos x="0" y="144"/>
              </a:cxn>
            </a:cxnLst>
            <a:rect l="0" t="0" r="r" b="b"/>
            <a:pathLst>
              <a:path w="5472" h="480">
                <a:moveTo>
                  <a:pt x="0" y="144"/>
                </a:moveTo>
                <a:lnTo>
                  <a:pt x="384" y="288"/>
                </a:lnTo>
                <a:lnTo>
                  <a:pt x="816" y="336"/>
                </a:lnTo>
                <a:lnTo>
                  <a:pt x="1392" y="192"/>
                </a:lnTo>
                <a:lnTo>
                  <a:pt x="2304" y="48"/>
                </a:lnTo>
                <a:lnTo>
                  <a:pt x="2544" y="48"/>
                </a:lnTo>
                <a:lnTo>
                  <a:pt x="3312" y="96"/>
                </a:lnTo>
                <a:lnTo>
                  <a:pt x="3984" y="192"/>
                </a:lnTo>
                <a:lnTo>
                  <a:pt x="4512" y="288"/>
                </a:lnTo>
                <a:lnTo>
                  <a:pt x="4800" y="288"/>
                </a:lnTo>
                <a:lnTo>
                  <a:pt x="5232" y="144"/>
                </a:lnTo>
                <a:lnTo>
                  <a:pt x="5472" y="0"/>
                </a:lnTo>
                <a:lnTo>
                  <a:pt x="5472" y="480"/>
                </a:lnTo>
                <a:lnTo>
                  <a:pt x="0" y="480"/>
                </a:lnTo>
                <a:lnTo>
                  <a:pt x="0" y="144"/>
                </a:lnTo>
                <a:close/>
              </a:path>
            </a:pathLst>
          </a:custGeom>
          <a:solidFill>
            <a:srgbClr val="0066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 flipV="1">
            <a:off x="1295400" y="54102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4495800" y="61722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 flipV="1">
            <a:off x="7315200" y="5334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Freeform 13"/>
          <p:cNvSpPr>
            <a:spLocks/>
          </p:cNvSpPr>
          <p:nvPr/>
        </p:nvSpPr>
        <p:spPr bwMode="auto">
          <a:xfrm>
            <a:off x="304800" y="3124200"/>
            <a:ext cx="8686800" cy="838200"/>
          </a:xfrm>
          <a:custGeom>
            <a:avLst/>
            <a:gdLst>
              <a:gd name="connsiteX0" fmla="*/ 0 w 10000"/>
              <a:gd name="connsiteY0" fmla="*/ 10000 h 10000"/>
              <a:gd name="connsiteX1" fmla="*/ 0 w 10000"/>
              <a:gd name="connsiteY1" fmla="*/ 7273 h 10000"/>
              <a:gd name="connsiteX2" fmla="*/ 702 w 10000"/>
              <a:gd name="connsiteY2" fmla="*/ 5455 h 10000"/>
              <a:gd name="connsiteX3" fmla="*/ 1404 w 10000"/>
              <a:gd name="connsiteY3" fmla="*/ 2727 h 10000"/>
              <a:gd name="connsiteX4" fmla="*/ 1930 w 10000"/>
              <a:gd name="connsiteY4" fmla="*/ 909 h 10000"/>
              <a:gd name="connsiteX5" fmla="*/ 2632 w 10000"/>
              <a:gd name="connsiteY5" fmla="*/ 2727 h 10000"/>
              <a:gd name="connsiteX6" fmla="*/ 4211 w 10000"/>
              <a:gd name="connsiteY6" fmla="*/ 4545 h 10000"/>
              <a:gd name="connsiteX7" fmla="*/ 5000 w 10000"/>
              <a:gd name="connsiteY7" fmla="*/ 4545 h 10000"/>
              <a:gd name="connsiteX8" fmla="*/ 5965 w 10000"/>
              <a:gd name="connsiteY8" fmla="*/ 4545 h 10000"/>
              <a:gd name="connsiteX9" fmla="*/ 6842 w 10000"/>
              <a:gd name="connsiteY9" fmla="*/ 3636 h 10000"/>
              <a:gd name="connsiteX10" fmla="*/ 7544 w 10000"/>
              <a:gd name="connsiteY10" fmla="*/ 2727 h 10000"/>
              <a:gd name="connsiteX11" fmla="*/ 8333 w 10000"/>
              <a:gd name="connsiteY11" fmla="*/ 909 h 10000"/>
              <a:gd name="connsiteX12" fmla="*/ 8772 w 10000"/>
              <a:gd name="connsiteY12" fmla="*/ 0 h 10000"/>
              <a:gd name="connsiteX13" fmla="*/ 9211 w 10000"/>
              <a:gd name="connsiteY13" fmla="*/ 1818 h 10000"/>
              <a:gd name="connsiteX14" fmla="*/ 10000 w 10000"/>
              <a:gd name="connsiteY14" fmla="*/ 5455 h 10000"/>
              <a:gd name="connsiteX15" fmla="*/ 10000 w 10000"/>
              <a:gd name="connsiteY15" fmla="*/ 8182 h 10000"/>
              <a:gd name="connsiteX16" fmla="*/ 0 w 10000"/>
              <a:gd name="connsiteY16" fmla="*/ 8182 h 10000"/>
              <a:gd name="connsiteX0" fmla="*/ 0 w 10000"/>
              <a:gd name="connsiteY0" fmla="*/ 10000 h 10000"/>
              <a:gd name="connsiteX1" fmla="*/ 0 w 10000"/>
              <a:gd name="connsiteY1" fmla="*/ 7273 h 10000"/>
              <a:gd name="connsiteX2" fmla="*/ 702 w 10000"/>
              <a:gd name="connsiteY2" fmla="*/ 5455 h 10000"/>
              <a:gd name="connsiteX3" fmla="*/ 1404 w 10000"/>
              <a:gd name="connsiteY3" fmla="*/ 2727 h 10000"/>
              <a:gd name="connsiteX4" fmla="*/ 1930 w 10000"/>
              <a:gd name="connsiteY4" fmla="*/ 909 h 10000"/>
              <a:gd name="connsiteX5" fmla="*/ 2632 w 10000"/>
              <a:gd name="connsiteY5" fmla="*/ 2727 h 10000"/>
              <a:gd name="connsiteX6" fmla="*/ 3947 w 10000"/>
              <a:gd name="connsiteY6" fmla="*/ 5455 h 10000"/>
              <a:gd name="connsiteX7" fmla="*/ 5000 w 10000"/>
              <a:gd name="connsiteY7" fmla="*/ 4545 h 10000"/>
              <a:gd name="connsiteX8" fmla="*/ 5965 w 10000"/>
              <a:gd name="connsiteY8" fmla="*/ 4545 h 10000"/>
              <a:gd name="connsiteX9" fmla="*/ 6842 w 10000"/>
              <a:gd name="connsiteY9" fmla="*/ 3636 h 10000"/>
              <a:gd name="connsiteX10" fmla="*/ 7544 w 10000"/>
              <a:gd name="connsiteY10" fmla="*/ 2727 h 10000"/>
              <a:gd name="connsiteX11" fmla="*/ 8333 w 10000"/>
              <a:gd name="connsiteY11" fmla="*/ 909 h 10000"/>
              <a:gd name="connsiteX12" fmla="*/ 8772 w 10000"/>
              <a:gd name="connsiteY12" fmla="*/ 0 h 10000"/>
              <a:gd name="connsiteX13" fmla="*/ 9211 w 10000"/>
              <a:gd name="connsiteY13" fmla="*/ 1818 h 10000"/>
              <a:gd name="connsiteX14" fmla="*/ 10000 w 10000"/>
              <a:gd name="connsiteY14" fmla="*/ 5455 h 10000"/>
              <a:gd name="connsiteX15" fmla="*/ 10000 w 10000"/>
              <a:gd name="connsiteY15" fmla="*/ 8182 h 10000"/>
              <a:gd name="connsiteX16" fmla="*/ 0 w 10000"/>
              <a:gd name="connsiteY16" fmla="*/ 8182 h 10000"/>
              <a:gd name="connsiteX0" fmla="*/ 0 w 10000"/>
              <a:gd name="connsiteY0" fmla="*/ 10000 h 10000"/>
              <a:gd name="connsiteX1" fmla="*/ 0 w 10000"/>
              <a:gd name="connsiteY1" fmla="*/ 7273 h 10000"/>
              <a:gd name="connsiteX2" fmla="*/ 702 w 10000"/>
              <a:gd name="connsiteY2" fmla="*/ 5455 h 10000"/>
              <a:gd name="connsiteX3" fmla="*/ 1404 w 10000"/>
              <a:gd name="connsiteY3" fmla="*/ 2727 h 10000"/>
              <a:gd name="connsiteX4" fmla="*/ 1930 w 10000"/>
              <a:gd name="connsiteY4" fmla="*/ 909 h 10000"/>
              <a:gd name="connsiteX5" fmla="*/ 2632 w 10000"/>
              <a:gd name="connsiteY5" fmla="*/ 2727 h 10000"/>
              <a:gd name="connsiteX6" fmla="*/ 4035 w 10000"/>
              <a:gd name="connsiteY6" fmla="*/ 4545 h 10000"/>
              <a:gd name="connsiteX7" fmla="*/ 5000 w 10000"/>
              <a:gd name="connsiteY7" fmla="*/ 4545 h 10000"/>
              <a:gd name="connsiteX8" fmla="*/ 5965 w 10000"/>
              <a:gd name="connsiteY8" fmla="*/ 4545 h 10000"/>
              <a:gd name="connsiteX9" fmla="*/ 6842 w 10000"/>
              <a:gd name="connsiteY9" fmla="*/ 3636 h 10000"/>
              <a:gd name="connsiteX10" fmla="*/ 7544 w 10000"/>
              <a:gd name="connsiteY10" fmla="*/ 2727 h 10000"/>
              <a:gd name="connsiteX11" fmla="*/ 8333 w 10000"/>
              <a:gd name="connsiteY11" fmla="*/ 909 h 10000"/>
              <a:gd name="connsiteX12" fmla="*/ 8772 w 10000"/>
              <a:gd name="connsiteY12" fmla="*/ 0 h 10000"/>
              <a:gd name="connsiteX13" fmla="*/ 9211 w 10000"/>
              <a:gd name="connsiteY13" fmla="*/ 1818 h 10000"/>
              <a:gd name="connsiteX14" fmla="*/ 10000 w 10000"/>
              <a:gd name="connsiteY14" fmla="*/ 5455 h 10000"/>
              <a:gd name="connsiteX15" fmla="*/ 10000 w 10000"/>
              <a:gd name="connsiteY15" fmla="*/ 8182 h 10000"/>
              <a:gd name="connsiteX16" fmla="*/ 0 w 10000"/>
              <a:gd name="connsiteY16" fmla="*/ 81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7273"/>
                </a:lnTo>
                <a:lnTo>
                  <a:pt x="702" y="5455"/>
                </a:lnTo>
                <a:lnTo>
                  <a:pt x="1404" y="2727"/>
                </a:lnTo>
                <a:lnTo>
                  <a:pt x="1930" y="909"/>
                </a:lnTo>
                <a:lnTo>
                  <a:pt x="2632" y="2727"/>
                </a:lnTo>
                <a:lnTo>
                  <a:pt x="4035" y="4545"/>
                </a:lnTo>
                <a:lnTo>
                  <a:pt x="5000" y="4545"/>
                </a:lnTo>
                <a:lnTo>
                  <a:pt x="5965" y="4545"/>
                </a:lnTo>
                <a:lnTo>
                  <a:pt x="6842" y="3636"/>
                </a:lnTo>
                <a:lnTo>
                  <a:pt x="7544" y="2727"/>
                </a:lnTo>
                <a:lnTo>
                  <a:pt x="8333" y="909"/>
                </a:lnTo>
                <a:lnTo>
                  <a:pt x="8772" y="0"/>
                </a:lnTo>
                <a:lnTo>
                  <a:pt x="9211" y="1818"/>
                </a:lnTo>
                <a:lnTo>
                  <a:pt x="10000" y="5455"/>
                </a:lnTo>
                <a:lnTo>
                  <a:pt x="10000" y="8182"/>
                </a:lnTo>
                <a:lnTo>
                  <a:pt x="0" y="8182"/>
                </a:lnTo>
              </a:path>
            </a:pathLst>
          </a:custGeom>
          <a:solidFill>
            <a:srgbClr val="0066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1676400" y="35814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7620000" y="35814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7200" y="4419600"/>
            <a:ext cx="257968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/>
              <a:t>Hogging condition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130720" y="3366448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FF66"/>
                </a:solidFill>
              </a:rPr>
              <a:t>Trough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7527925" y="3089275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FF66"/>
                </a:solidFill>
              </a:rPr>
              <a:t>Crest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676400" y="6019800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rgbClr val="FFFF66"/>
                </a:solidFill>
              </a:rPr>
              <a:t>Trough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343400" y="57912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FF66"/>
                </a:solidFill>
              </a:rPr>
              <a:t>Crest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1600200" y="32004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FF66"/>
                </a:solidFill>
              </a:rPr>
              <a:t>Crest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7239000" y="6019800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rgbClr val="FFFF66"/>
                </a:solidFill>
              </a:rPr>
              <a:t>Trough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2257425" y="3810000"/>
            <a:ext cx="5286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Buoyant force is greater at wave crests.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3352800" y="2641600"/>
          <a:ext cx="2362200" cy="1625600"/>
        </p:xfrm>
        <a:graphic>
          <a:graphicData uri="http://schemas.openxmlformats.org/presentationml/2006/ole">
            <p:oleObj spid="_x0000_s80898" name="Equation" r:id="rId3" imgW="571320" imgH="393480" progId="Equation.3">
              <p:embed/>
            </p:oleObj>
          </a:graphicData>
        </a:graphic>
      </p:graphicFrame>
      <p:grpSp>
        <p:nvGrpSpPr>
          <p:cNvPr id="80899" name="Group 3"/>
          <p:cNvGrpSpPr>
            <a:grpSpLocks/>
          </p:cNvGrpSpPr>
          <p:nvPr/>
        </p:nvGrpSpPr>
        <p:grpSpPr bwMode="auto">
          <a:xfrm>
            <a:off x="685800" y="4572000"/>
            <a:ext cx="7081838" cy="1905000"/>
            <a:chOff x="432" y="2880"/>
            <a:chExt cx="4461" cy="1200"/>
          </a:xfrm>
        </p:grpSpPr>
        <p:sp>
          <p:nvSpPr>
            <p:cNvPr id="80900" name="Text Box 4"/>
            <p:cNvSpPr txBox="1">
              <a:spLocks noChangeArrowheads="1"/>
            </p:cNvSpPr>
            <p:nvPr/>
          </p:nvSpPr>
          <p:spPr bwMode="auto">
            <a:xfrm>
              <a:off x="432" y="2880"/>
              <a:ext cx="7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b="1">
                  <a:solidFill>
                    <a:srgbClr val="FF0066"/>
                  </a:solidFill>
                  <a:latin typeface="Arial" charset="0"/>
                </a:rPr>
                <a:t>Where:</a:t>
              </a:r>
            </a:p>
          </p:txBody>
        </p:sp>
        <p:sp>
          <p:nvSpPr>
            <p:cNvPr id="80901" name="Text Box 5"/>
            <p:cNvSpPr txBox="1">
              <a:spLocks noChangeArrowheads="1"/>
            </p:cNvSpPr>
            <p:nvPr/>
          </p:nvSpPr>
          <p:spPr bwMode="auto">
            <a:xfrm>
              <a:off x="1215" y="3092"/>
              <a:ext cx="3678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b="1" i="1"/>
                <a:t>M</a:t>
              </a:r>
              <a:r>
                <a:rPr lang="en-US" altLang="ko-KR" b="1"/>
                <a:t> = Bending Moment</a:t>
              </a:r>
            </a:p>
            <a:p>
              <a:r>
                <a:rPr lang="en-US" altLang="ko-KR" b="1" i="1"/>
                <a:t>I </a:t>
              </a:r>
              <a:r>
                <a:rPr lang="en-US" altLang="ko-KR" b="1"/>
                <a:t>  = 2</a:t>
              </a:r>
              <a:r>
                <a:rPr lang="en-US" altLang="ko-KR" b="1" baseline="30000"/>
                <a:t>nd</a:t>
              </a:r>
              <a:r>
                <a:rPr lang="en-US" altLang="ko-KR" b="1"/>
                <a:t> Moment of area of the cross section</a:t>
              </a:r>
            </a:p>
            <a:p>
              <a:r>
                <a:rPr lang="en-US" altLang="ko-KR" b="1" i="1"/>
                <a:t>y</a:t>
              </a:r>
              <a:r>
                <a:rPr lang="en-US" altLang="ko-KR" b="1"/>
                <a:t>   = Vertical distance from the neutral axis</a:t>
              </a:r>
            </a:p>
            <a:p>
              <a:r>
                <a:rPr lang="en-US" altLang="ko-KR" b="1"/>
                <a:t>     = tensile (</a:t>
              </a:r>
              <a:r>
                <a:rPr lang="en-US" altLang="ko-KR" b="1">
                  <a:solidFill>
                    <a:srgbClr val="FF0066"/>
                  </a:solidFill>
                </a:rPr>
                <a:t>+</a:t>
              </a:r>
              <a:r>
                <a:rPr lang="en-US" altLang="ko-KR" b="1"/>
                <a:t>) or compressive(</a:t>
              </a:r>
              <a:r>
                <a:rPr lang="en-US" altLang="ko-KR" b="1">
                  <a:solidFill>
                    <a:srgbClr val="FF0066"/>
                  </a:solidFill>
                </a:rPr>
                <a:t>-</a:t>
              </a:r>
              <a:r>
                <a:rPr lang="en-US" altLang="ko-KR" b="1"/>
                <a:t>) stress</a:t>
              </a:r>
            </a:p>
          </p:txBody>
        </p:sp>
        <p:graphicFrame>
          <p:nvGraphicFramePr>
            <p:cNvPr id="80902" name="Object 6"/>
            <p:cNvGraphicFramePr>
              <a:graphicFrameLocks noChangeAspect="1"/>
            </p:cNvGraphicFramePr>
            <p:nvPr/>
          </p:nvGraphicFramePr>
          <p:xfrm>
            <a:off x="1200" y="3860"/>
            <a:ext cx="240" cy="220"/>
          </p:xfrm>
          <a:graphic>
            <a:graphicData uri="http://schemas.openxmlformats.org/presentationml/2006/ole">
              <p:oleObj spid="_x0000_s80902" name="Equation" r:id="rId4" imgW="152280" imgH="139680" progId="Equation.3">
                <p:embed/>
              </p:oleObj>
            </a:graphicData>
          </a:graphic>
        </p:graphicFrame>
      </p:grp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930275" y="1189038"/>
            <a:ext cx="722312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/>
              <a:t> </a:t>
            </a:r>
            <a:r>
              <a:rPr lang="en-US" altLang="ko-KR" b="1" i="1">
                <a:solidFill>
                  <a:schemeClr val="accent2"/>
                </a:solidFill>
              </a:rPr>
              <a:t>The longitudinal bending moment creates a significant </a:t>
            </a:r>
          </a:p>
          <a:p>
            <a:r>
              <a:rPr lang="en-US" altLang="ko-KR" b="1" i="1">
                <a:solidFill>
                  <a:schemeClr val="accent2"/>
                </a:solidFill>
              </a:rPr>
              <a:t> structural stress called the </a:t>
            </a:r>
            <a:r>
              <a:rPr lang="en-US" altLang="ko-KR" sz="3200" b="1" i="1"/>
              <a:t>bending stress</a:t>
            </a:r>
            <a:endParaRPr lang="en-US" altLang="ko-KR" sz="3200" b="1" i="1">
              <a:solidFill>
                <a:schemeClr val="accent2"/>
              </a:solidFill>
            </a:endParaRP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4900613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Quantifying Bending Stress</a:t>
            </a:r>
          </a:p>
        </p:txBody>
      </p:sp>
      <p:sp>
        <p:nvSpPr>
          <p:cNvPr id="14341" name="Freeform 5"/>
          <p:cNvSpPr>
            <a:spLocks/>
          </p:cNvSpPr>
          <p:nvPr/>
        </p:nvSpPr>
        <p:spPr bwMode="auto">
          <a:xfrm>
            <a:off x="1600200" y="3124200"/>
            <a:ext cx="40386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Freeform 6"/>
          <p:cNvSpPr>
            <a:spLocks/>
          </p:cNvSpPr>
          <p:nvPr/>
        </p:nvSpPr>
        <p:spPr bwMode="auto">
          <a:xfrm>
            <a:off x="1600200" y="2667000"/>
            <a:ext cx="40386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Freeform 7"/>
          <p:cNvSpPr>
            <a:spLocks/>
          </p:cNvSpPr>
          <p:nvPr/>
        </p:nvSpPr>
        <p:spPr bwMode="auto">
          <a:xfrm>
            <a:off x="1524000" y="3581400"/>
            <a:ext cx="41910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1524000" y="2667000"/>
            <a:ext cx="76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 flipV="1">
            <a:off x="5638800" y="2667000"/>
            <a:ext cx="76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692400" y="2209800"/>
            <a:ext cx="189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rgbClr val="FF0066"/>
                </a:solidFill>
              </a:rPr>
              <a:t>Compression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098800" y="37338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chemeClr val="accent2"/>
                </a:solidFill>
              </a:rPr>
              <a:t>Tension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5334000" y="3124200"/>
            <a:ext cx="533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71488" y="1828800"/>
            <a:ext cx="251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/>
              <a:t>Sagging condition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800600" y="4267200"/>
            <a:ext cx="193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 i="1"/>
              <a:t>Neutral Axis  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6629400" y="3124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7772400" y="19050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7010400" y="2362200"/>
            <a:ext cx="1447800" cy="1447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7756525" y="1641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y</a:t>
            </a:r>
          </a:p>
        </p:txBody>
      </p:sp>
      <p:graphicFrame>
        <p:nvGraphicFramePr>
          <p:cNvPr id="180224" name="Object 1024"/>
          <p:cNvGraphicFramePr>
            <a:graphicFrameLocks noChangeAspect="1"/>
          </p:cNvGraphicFramePr>
          <p:nvPr/>
        </p:nvGraphicFramePr>
        <p:xfrm>
          <a:off x="8382000" y="2743200"/>
          <a:ext cx="457200" cy="419100"/>
        </p:xfrm>
        <a:graphic>
          <a:graphicData uri="http://schemas.openxmlformats.org/presentationml/2006/ole">
            <p:oleObj spid="_x0000_s180224" name="Equation" r:id="rId3" imgW="152280" imgH="139680" progId="Equation.3">
              <p:embed/>
            </p:oleObj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7010400" y="23622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7772400" y="3810000"/>
            <a:ext cx="60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5814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8100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3048000" y="3200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14361" name="Oval 25"/>
          <p:cNvSpPr>
            <a:spLocks noChangeArrowheads="1"/>
          </p:cNvSpPr>
          <p:nvPr/>
        </p:nvSpPr>
        <p:spPr bwMode="auto">
          <a:xfrm>
            <a:off x="3505200" y="2667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Oval 26"/>
          <p:cNvSpPr>
            <a:spLocks noChangeArrowheads="1"/>
          </p:cNvSpPr>
          <p:nvPr/>
        </p:nvSpPr>
        <p:spPr bwMode="auto">
          <a:xfrm>
            <a:off x="3505200" y="35814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7772400" y="2133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7350125" y="35464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graphicFrame>
        <p:nvGraphicFramePr>
          <p:cNvPr id="180225" name="Object 1025"/>
          <p:cNvGraphicFramePr>
            <a:graphicFrameLocks noChangeAspect="1"/>
          </p:cNvGraphicFramePr>
          <p:nvPr/>
        </p:nvGraphicFramePr>
        <p:xfrm>
          <a:off x="1143000" y="5181600"/>
          <a:ext cx="1600200" cy="1101725"/>
        </p:xfrm>
        <a:graphic>
          <a:graphicData uri="http://schemas.openxmlformats.org/presentationml/2006/ole">
            <p:oleObj spid="_x0000_s180225" name="Equation" r:id="rId4" imgW="571320" imgH="393480" progId="Equation.3">
              <p:embed/>
            </p:oleObj>
          </a:graphicData>
        </a:graphic>
      </p:graphicFrame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685800" y="4572000"/>
            <a:ext cx="260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Bending Stress :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376613" y="5105400"/>
            <a:ext cx="576738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M</a:t>
            </a:r>
            <a:r>
              <a:rPr lang="en-US" altLang="ko-KR" b="1"/>
              <a:t> : Bending Moment</a:t>
            </a:r>
          </a:p>
          <a:p>
            <a:r>
              <a:rPr lang="en-US" altLang="ko-KR" b="1" i="1"/>
              <a:t>I </a:t>
            </a:r>
            <a:r>
              <a:rPr lang="en-US" altLang="ko-KR" b="1"/>
              <a:t>  : 2</a:t>
            </a:r>
            <a:r>
              <a:rPr lang="en-US" altLang="ko-KR" b="1" baseline="30000"/>
              <a:t>nd</a:t>
            </a:r>
            <a:r>
              <a:rPr lang="en-US" altLang="ko-KR" b="1"/>
              <a:t> Moment of area of the cross section</a:t>
            </a:r>
          </a:p>
          <a:p>
            <a:r>
              <a:rPr lang="en-US" altLang="ko-KR" b="1" i="1"/>
              <a:t>y</a:t>
            </a:r>
            <a:r>
              <a:rPr lang="en-US" altLang="ko-KR" b="1"/>
              <a:t>  : Vertical distance from the neutral axis</a:t>
            </a:r>
          </a:p>
          <a:p>
            <a:r>
              <a:rPr lang="en-US" altLang="ko-KR" b="1"/>
              <a:t>    : tensile (</a:t>
            </a:r>
            <a:r>
              <a:rPr lang="en-US" altLang="ko-KR" b="1">
                <a:solidFill>
                  <a:srgbClr val="FF0066"/>
                </a:solidFill>
              </a:rPr>
              <a:t>+</a:t>
            </a:r>
            <a:r>
              <a:rPr lang="en-US" altLang="ko-KR" b="1"/>
              <a:t>) or compressive(</a:t>
            </a:r>
            <a:r>
              <a:rPr lang="en-US" altLang="ko-KR" b="1">
                <a:solidFill>
                  <a:srgbClr val="FF0066"/>
                </a:solidFill>
              </a:rPr>
              <a:t>-</a:t>
            </a:r>
            <a:r>
              <a:rPr lang="en-US" altLang="ko-KR" b="1"/>
              <a:t>) stress</a:t>
            </a:r>
          </a:p>
        </p:txBody>
      </p:sp>
      <p:graphicFrame>
        <p:nvGraphicFramePr>
          <p:cNvPr id="180226" name="Object 1026"/>
          <p:cNvGraphicFramePr>
            <a:graphicFrameLocks noChangeAspect="1"/>
          </p:cNvGraphicFramePr>
          <p:nvPr/>
        </p:nvGraphicFramePr>
        <p:xfrm>
          <a:off x="3352800" y="6324600"/>
          <a:ext cx="381000" cy="349250"/>
        </p:xfrm>
        <a:graphic>
          <a:graphicData uri="http://schemas.openxmlformats.org/presentationml/2006/ole">
            <p:oleObj spid="_x0000_s180226" name="Equation" r:id="rId5" imgW="152280" imgH="139680" progId="Equation.3">
              <p:embed/>
            </p:oleObj>
          </a:graphicData>
        </a:graphic>
      </p:graphicFrame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3048000" y="2743200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6" name="Oval 40"/>
          <p:cNvSpPr>
            <a:spLocks noChangeArrowheads="1"/>
          </p:cNvSpPr>
          <p:nvPr/>
        </p:nvSpPr>
        <p:spPr bwMode="auto">
          <a:xfrm>
            <a:off x="7696200" y="2286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Oval 41"/>
          <p:cNvSpPr>
            <a:spLocks noChangeArrowheads="1"/>
          </p:cNvSpPr>
          <p:nvPr/>
        </p:nvSpPr>
        <p:spPr bwMode="auto">
          <a:xfrm>
            <a:off x="7696200" y="3733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 flipV="1">
            <a:off x="6248400" y="32004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7010400" y="2362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73152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>
            <a:off x="7543800" y="2819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4" name="Line 48"/>
          <p:cNvSpPr>
            <a:spLocks noChangeShapeType="1"/>
          </p:cNvSpPr>
          <p:nvPr/>
        </p:nvSpPr>
        <p:spPr bwMode="auto">
          <a:xfrm flipH="1">
            <a:off x="7772400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5" name="Line 49"/>
          <p:cNvSpPr>
            <a:spLocks noChangeShapeType="1"/>
          </p:cNvSpPr>
          <p:nvPr/>
        </p:nvSpPr>
        <p:spPr bwMode="auto">
          <a:xfrm flipH="1">
            <a:off x="77724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 flipH="1">
            <a:off x="7848600" y="3810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7" name="Freeform 51"/>
          <p:cNvSpPr>
            <a:spLocks/>
          </p:cNvSpPr>
          <p:nvPr/>
        </p:nvSpPr>
        <p:spPr bwMode="auto">
          <a:xfrm>
            <a:off x="3581400" y="1866900"/>
            <a:ext cx="3200400" cy="495300"/>
          </a:xfrm>
          <a:custGeom>
            <a:avLst/>
            <a:gdLst/>
            <a:ahLst/>
            <a:cxnLst>
              <a:cxn ang="0">
                <a:pos x="0" y="312"/>
              </a:cxn>
              <a:cxn ang="0">
                <a:pos x="624" y="72"/>
              </a:cxn>
              <a:cxn ang="0">
                <a:pos x="1392" y="24"/>
              </a:cxn>
              <a:cxn ang="0">
                <a:pos x="2016" y="216"/>
              </a:cxn>
            </a:cxnLst>
            <a:rect l="0" t="0" r="r" b="b"/>
            <a:pathLst>
              <a:path w="2016" h="312">
                <a:moveTo>
                  <a:pt x="0" y="312"/>
                </a:moveTo>
                <a:cubicBezTo>
                  <a:pt x="196" y="216"/>
                  <a:pt x="392" y="120"/>
                  <a:pt x="624" y="72"/>
                </a:cubicBezTo>
                <a:cubicBezTo>
                  <a:pt x="856" y="24"/>
                  <a:pt x="1160" y="0"/>
                  <a:pt x="1392" y="24"/>
                </a:cubicBezTo>
                <a:cubicBezTo>
                  <a:pt x="1624" y="48"/>
                  <a:pt x="1820" y="132"/>
                  <a:pt x="2016" y="216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8" name="Line 52"/>
          <p:cNvSpPr>
            <a:spLocks noChangeShapeType="1"/>
          </p:cNvSpPr>
          <p:nvPr/>
        </p:nvSpPr>
        <p:spPr bwMode="auto">
          <a:xfrm>
            <a:off x="6629400" y="2590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89" name="Line 53"/>
          <p:cNvSpPr>
            <a:spLocks noChangeShapeType="1"/>
          </p:cNvSpPr>
          <p:nvPr/>
        </p:nvSpPr>
        <p:spPr bwMode="auto">
          <a:xfrm>
            <a:off x="67818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6477000" y="25908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/>
              <a:t>y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4900613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Quantifying Bending Stress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47688" y="1828800"/>
            <a:ext cx="2579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/>
              <a:t>Hogging condition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7543800" y="198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y</a:t>
            </a:r>
          </a:p>
        </p:txBody>
      </p:sp>
      <p:sp>
        <p:nvSpPr>
          <p:cNvPr id="16391" name="Freeform 7"/>
          <p:cNvSpPr>
            <a:spLocks/>
          </p:cNvSpPr>
          <p:nvPr/>
        </p:nvSpPr>
        <p:spPr bwMode="auto">
          <a:xfrm flipV="1">
            <a:off x="1066800" y="3429000"/>
            <a:ext cx="45720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 flipV="1">
            <a:off x="1371600" y="3886200"/>
            <a:ext cx="40386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Freeform 9"/>
          <p:cNvSpPr>
            <a:spLocks/>
          </p:cNvSpPr>
          <p:nvPr/>
        </p:nvSpPr>
        <p:spPr bwMode="auto">
          <a:xfrm flipV="1">
            <a:off x="1295400" y="2971800"/>
            <a:ext cx="41910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48"/>
              </a:cxn>
              <a:cxn ang="0">
                <a:pos x="2640" y="0"/>
              </a:cxn>
            </a:cxnLst>
            <a:rect l="0" t="0" r="r" b="b"/>
            <a:pathLst>
              <a:path w="2640" h="48">
                <a:moveTo>
                  <a:pt x="0" y="0"/>
                </a:moveTo>
                <a:cubicBezTo>
                  <a:pt x="452" y="24"/>
                  <a:pt x="904" y="48"/>
                  <a:pt x="1344" y="48"/>
                </a:cubicBezTo>
                <a:cubicBezTo>
                  <a:pt x="1784" y="48"/>
                  <a:pt x="2212" y="24"/>
                  <a:pt x="26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 flipV="1">
            <a:off x="1295400" y="3048000"/>
            <a:ext cx="76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5410200" y="3048000"/>
            <a:ext cx="76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590800" y="4038600"/>
            <a:ext cx="189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rgbClr val="FF0066"/>
                </a:solidFill>
              </a:rPr>
              <a:t>Compression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743200" y="23622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chemeClr val="accent2"/>
                </a:solidFill>
              </a:rPr>
              <a:t>Tension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5029200" y="3505200"/>
            <a:ext cx="533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495800" y="4648200"/>
            <a:ext cx="193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b="1" i="1"/>
              <a:t>Neutral Axis  </a:t>
            </a:r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5867400" y="3505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7467600" y="22860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6781800" y="2819400"/>
            <a:ext cx="1371600" cy="1447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8077200" y="3124200"/>
          <a:ext cx="457200" cy="419100"/>
        </p:xfrm>
        <a:graphic>
          <a:graphicData uri="http://schemas.openxmlformats.org/presentationml/2006/ole">
            <p:oleObj spid="_x0000_s16403" name="Equation" r:id="rId3" imgW="152280" imgH="139680" progId="Equation.3">
              <p:embed/>
            </p:oleObj>
          </a:graphicData>
        </a:graphic>
      </p:graphicFrame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7467600" y="2819400"/>
            <a:ext cx="685800" cy="15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6781800" y="4267200"/>
            <a:ext cx="609600" cy="15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3276600" y="3048000"/>
            <a:ext cx="1588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2743200" y="2971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3352800" y="3505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16409" name="Oval 25"/>
          <p:cNvSpPr>
            <a:spLocks noChangeArrowheads="1"/>
          </p:cNvSpPr>
          <p:nvPr/>
        </p:nvSpPr>
        <p:spPr bwMode="auto">
          <a:xfrm>
            <a:off x="3200400" y="3810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3200400" y="2895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7010400" y="259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7620000" y="396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838200" y="5410200"/>
            <a:ext cx="78565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u="sng">
                <a:solidFill>
                  <a:srgbClr val="FF0066"/>
                </a:solidFill>
                <a:latin typeface="Arial" charset="0"/>
              </a:rPr>
              <a:t>Neutral Axis</a:t>
            </a:r>
            <a:r>
              <a:rPr lang="en-US" altLang="ko-KR" b="1"/>
              <a:t> : geometric centroid of the cross section or</a:t>
            </a:r>
          </a:p>
          <a:p>
            <a:r>
              <a:rPr lang="en-US" altLang="ko-KR" b="1"/>
              <a:t>                          transition between compression and tension</a:t>
            </a: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H="1">
            <a:off x="2819400" y="29718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6" name="Freeform 32"/>
          <p:cNvSpPr>
            <a:spLocks/>
          </p:cNvSpPr>
          <p:nvPr/>
        </p:nvSpPr>
        <p:spPr bwMode="auto">
          <a:xfrm>
            <a:off x="3581400" y="2108200"/>
            <a:ext cx="3429000" cy="330200"/>
          </a:xfrm>
          <a:custGeom>
            <a:avLst/>
            <a:gdLst/>
            <a:ahLst/>
            <a:cxnLst>
              <a:cxn ang="0">
                <a:pos x="0" y="208"/>
              </a:cxn>
              <a:cxn ang="0">
                <a:pos x="384" y="112"/>
              </a:cxn>
              <a:cxn ang="0">
                <a:pos x="1200" y="16"/>
              </a:cxn>
              <a:cxn ang="0">
                <a:pos x="2160" y="208"/>
              </a:cxn>
            </a:cxnLst>
            <a:rect l="0" t="0" r="r" b="b"/>
            <a:pathLst>
              <a:path w="2160" h="208">
                <a:moveTo>
                  <a:pt x="0" y="208"/>
                </a:moveTo>
                <a:cubicBezTo>
                  <a:pt x="92" y="176"/>
                  <a:pt x="184" y="144"/>
                  <a:pt x="384" y="112"/>
                </a:cubicBezTo>
                <a:cubicBezTo>
                  <a:pt x="584" y="80"/>
                  <a:pt x="904" y="0"/>
                  <a:pt x="1200" y="16"/>
                </a:cubicBezTo>
                <a:cubicBezTo>
                  <a:pt x="1496" y="32"/>
                  <a:pt x="1828" y="120"/>
                  <a:pt x="2160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 flipV="1">
            <a:off x="5943600" y="3505200"/>
            <a:ext cx="685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7543800" y="2819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74676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74676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 flipH="1">
            <a:off x="6858000" y="4267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 flipH="1">
            <a:off x="70104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 flipH="1">
            <a:off x="7239000" y="3810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1027"/>
          <p:cNvSpPr txBox="1">
            <a:spLocks noChangeArrowheads="1"/>
          </p:cNvSpPr>
          <p:nvPr/>
        </p:nvSpPr>
        <p:spPr bwMode="auto">
          <a:xfrm>
            <a:off x="304800" y="990600"/>
            <a:ext cx="667702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Example :Bending Stress of Ship Hull </a:t>
            </a:r>
          </a:p>
        </p:txBody>
      </p:sp>
      <p:sp>
        <p:nvSpPr>
          <p:cNvPr id="51204" name="Text Box 1028"/>
          <p:cNvSpPr txBox="1">
            <a:spLocks noChangeArrowheads="1"/>
          </p:cNvSpPr>
          <p:nvPr/>
        </p:nvSpPr>
        <p:spPr bwMode="auto">
          <a:xfrm>
            <a:off x="609600" y="5791200"/>
            <a:ext cx="79486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ko-KR" altLang="en-US"/>
              <a:t> </a:t>
            </a:r>
            <a:r>
              <a:rPr lang="en-US" altLang="ko-KR" b="1" i="1"/>
              <a:t>Ship could be at sagging condition even in calm water .</a:t>
            </a:r>
          </a:p>
          <a:p>
            <a:pPr>
              <a:buFontTx/>
              <a:buChar char="•"/>
            </a:pPr>
            <a:r>
              <a:rPr lang="en-US" altLang="ko-KR" b="1" i="1"/>
              <a:t> Generally, bending moments are largest at the midship area.</a:t>
            </a:r>
          </a:p>
        </p:txBody>
      </p:sp>
      <p:grpSp>
        <p:nvGrpSpPr>
          <p:cNvPr id="51205" name="Group 1029"/>
          <p:cNvGrpSpPr>
            <a:grpSpLocks/>
          </p:cNvGrpSpPr>
          <p:nvPr/>
        </p:nvGrpSpPr>
        <p:grpSpPr bwMode="auto">
          <a:xfrm>
            <a:off x="381000" y="2362200"/>
            <a:ext cx="6781800" cy="1066800"/>
            <a:chOff x="576" y="1488"/>
            <a:chExt cx="4608" cy="672"/>
          </a:xfrm>
        </p:grpSpPr>
        <p:sp>
          <p:nvSpPr>
            <p:cNvPr id="51206" name="Rectangle 1030"/>
            <p:cNvSpPr>
              <a:spLocks noChangeArrowheads="1"/>
            </p:cNvSpPr>
            <p:nvPr/>
          </p:nvSpPr>
          <p:spPr bwMode="auto">
            <a:xfrm>
              <a:off x="576" y="1488"/>
              <a:ext cx="4608" cy="67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7" name="Rectangle 1031"/>
            <p:cNvSpPr>
              <a:spLocks noChangeArrowheads="1"/>
            </p:cNvSpPr>
            <p:nvPr/>
          </p:nvSpPr>
          <p:spPr bwMode="auto">
            <a:xfrm>
              <a:off x="624" y="1536"/>
              <a:ext cx="451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8" name="Line 1032"/>
          <p:cNvSpPr>
            <a:spLocks noChangeShapeType="1"/>
          </p:cNvSpPr>
          <p:nvPr/>
        </p:nvSpPr>
        <p:spPr bwMode="auto">
          <a:xfrm>
            <a:off x="228600" y="2895600"/>
            <a:ext cx="7162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Text Box 1033"/>
          <p:cNvSpPr txBox="1">
            <a:spLocks noChangeArrowheads="1"/>
          </p:cNvSpPr>
          <p:nvPr/>
        </p:nvSpPr>
        <p:spPr bwMode="auto">
          <a:xfrm>
            <a:off x="685800" y="2514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NeutralAxis</a:t>
            </a:r>
          </a:p>
        </p:txBody>
      </p:sp>
      <p:sp>
        <p:nvSpPr>
          <p:cNvPr id="51210" name="Line 1034"/>
          <p:cNvSpPr>
            <a:spLocks noChangeShapeType="1"/>
          </p:cNvSpPr>
          <p:nvPr/>
        </p:nvSpPr>
        <p:spPr bwMode="auto">
          <a:xfrm>
            <a:off x="3505200" y="2057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035"/>
          <p:cNvSpPr>
            <a:spLocks noChangeShapeType="1"/>
          </p:cNvSpPr>
          <p:nvPr/>
        </p:nvSpPr>
        <p:spPr bwMode="auto">
          <a:xfrm>
            <a:off x="3505200" y="3886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036"/>
          <p:cNvSpPr>
            <a:spLocks noChangeShapeType="1"/>
          </p:cNvSpPr>
          <p:nvPr/>
        </p:nvSpPr>
        <p:spPr bwMode="auto">
          <a:xfrm>
            <a:off x="2362200" y="4800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AutoShape 1037"/>
          <p:cNvSpPr>
            <a:spLocks noChangeArrowheads="1"/>
          </p:cNvSpPr>
          <p:nvPr/>
        </p:nvSpPr>
        <p:spPr bwMode="auto">
          <a:xfrm>
            <a:off x="228600" y="3429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AutoShape 1038"/>
          <p:cNvSpPr>
            <a:spLocks noChangeArrowheads="1"/>
          </p:cNvSpPr>
          <p:nvPr/>
        </p:nvSpPr>
        <p:spPr bwMode="auto">
          <a:xfrm>
            <a:off x="6781800" y="3429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AutoShape 1039"/>
          <p:cNvSpPr>
            <a:spLocks noChangeArrowheads="1"/>
          </p:cNvSpPr>
          <p:nvPr/>
        </p:nvSpPr>
        <p:spPr bwMode="auto">
          <a:xfrm flipV="1">
            <a:off x="3200400" y="1905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Text Box 1040"/>
          <p:cNvSpPr txBox="1">
            <a:spLocks noChangeArrowheads="1"/>
          </p:cNvSpPr>
          <p:nvPr/>
        </p:nvSpPr>
        <p:spPr bwMode="auto">
          <a:xfrm>
            <a:off x="6324600" y="18288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Bow</a:t>
            </a:r>
          </a:p>
        </p:txBody>
      </p:sp>
      <p:sp>
        <p:nvSpPr>
          <p:cNvPr id="51217" name="Text Box 1041"/>
          <p:cNvSpPr txBox="1">
            <a:spLocks noChangeArrowheads="1"/>
          </p:cNvSpPr>
          <p:nvPr/>
        </p:nvSpPr>
        <p:spPr bwMode="auto">
          <a:xfrm>
            <a:off x="304800" y="18288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Stern</a:t>
            </a:r>
          </a:p>
        </p:txBody>
      </p:sp>
      <p:sp>
        <p:nvSpPr>
          <p:cNvPr id="51218" name="Line 1042"/>
          <p:cNvSpPr>
            <a:spLocks noChangeShapeType="1"/>
          </p:cNvSpPr>
          <p:nvPr/>
        </p:nvSpPr>
        <p:spPr bwMode="auto">
          <a:xfrm>
            <a:off x="3048000" y="4191000"/>
            <a:ext cx="914400" cy="1219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043"/>
          <p:cNvSpPr>
            <a:spLocks noChangeShapeType="1"/>
          </p:cNvSpPr>
          <p:nvPr/>
        </p:nvSpPr>
        <p:spPr bwMode="auto">
          <a:xfrm>
            <a:off x="3048000" y="41910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Line 1044"/>
          <p:cNvSpPr>
            <a:spLocks noChangeShapeType="1"/>
          </p:cNvSpPr>
          <p:nvPr/>
        </p:nvSpPr>
        <p:spPr bwMode="auto">
          <a:xfrm flipH="1">
            <a:off x="3505200" y="5410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Text Box 1045"/>
          <p:cNvSpPr txBox="1">
            <a:spLocks noChangeArrowheads="1"/>
          </p:cNvSpPr>
          <p:nvPr/>
        </p:nvSpPr>
        <p:spPr bwMode="auto">
          <a:xfrm>
            <a:off x="3657600" y="23622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51222" name="Text Box 1046"/>
          <p:cNvSpPr txBox="1">
            <a:spLocks noChangeArrowheads="1"/>
          </p:cNvSpPr>
          <p:nvPr/>
        </p:nvSpPr>
        <p:spPr bwMode="auto">
          <a:xfrm>
            <a:off x="3657600" y="2971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51223" name="Text Box 1047"/>
          <p:cNvSpPr txBox="1">
            <a:spLocks noChangeArrowheads="1"/>
          </p:cNvSpPr>
          <p:nvPr/>
        </p:nvSpPr>
        <p:spPr bwMode="auto">
          <a:xfrm>
            <a:off x="4191000" y="19050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Deck</a:t>
            </a:r>
          </a:p>
        </p:txBody>
      </p:sp>
      <p:sp>
        <p:nvSpPr>
          <p:cNvPr id="51224" name="Text Box 1048"/>
          <p:cNvSpPr txBox="1">
            <a:spLocks noChangeArrowheads="1"/>
          </p:cNvSpPr>
          <p:nvPr/>
        </p:nvSpPr>
        <p:spPr bwMode="auto">
          <a:xfrm>
            <a:off x="4267200" y="3429000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Keel</a:t>
            </a:r>
          </a:p>
        </p:txBody>
      </p:sp>
      <p:graphicFrame>
        <p:nvGraphicFramePr>
          <p:cNvPr id="181248" name="Object 1024"/>
          <p:cNvGraphicFramePr>
            <a:graphicFrameLocks noChangeAspect="1"/>
          </p:cNvGraphicFramePr>
          <p:nvPr/>
        </p:nvGraphicFramePr>
        <p:xfrm>
          <a:off x="3657600" y="4343400"/>
          <a:ext cx="457200" cy="419100"/>
        </p:xfrm>
        <a:graphic>
          <a:graphicData uri="http://schemas.openxmlformats.org/presentationml/2006/ole">
            <p:oleObj spid="_x0000_s181248" name="Equation" r:id="rId3" imgW="152280" imgH="139680" progId="Equation.3">
              <p:embed/>
            </p:oleObj>
          </a:graphicData>
        </a:graphic>
      </p:graphicFrame>
      <p:sp>
        <p:nvSpPr>
          <p:cNvPr id="51226" name="Text Box 1050"/>
          <p:cNvSpPr txBox="1">
            <a:spLocks noChangeArrowheads="1"/>
          </p:cNvSpPr>
          <p:nvPr/>
        </p:nvSpPr>
        <p:spPr bwMode="auto">
          <a:xfrm>
            <a:off x="3082925" y="51466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51227" name="Text Box 1051"/>
          <p:cNvSpPr txBox="1">
            <a:spLocks noChangeArrowheads="1"/>
          </p:cNvSpPr>
          <p:nvPr/>
        </p:nvSpPr>
        <p:spPr bwMode="auto">
          <a:xfrm>
            <a:off x="3455988" y="39274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51228" name="Oval 1052"/>
          <p:cNvSpPr>
            <a:spLocks noChangeArrowheads="1"/>
          </p:cNvSpPr>
          <p:nvPr/>
        </p:nvSpPr>
        <p:spPr bwMode="auto">
          <a:xfrm>
            <a:off x="34290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9" name="Oval 1053"/>
          <p:cNvSpPr>
            <a:spLocks noChangeArrowheads="1"/>
          </p:cNvSpPr>
          <p:nvPr/>
        </p:nvSpPr>
        <p:spPr bwMode="auto">
          <a:xfrm>
            <a:off x="34290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0" name="Text Box 1054"/>
          <p:cNvSpPr txBox="1">
            <a:spLocks noChangeArrowheads="1"/>
          </p:cNvSpPr>
          <p:nvPr/>
        </p:nvSpPr>
        <p:spPr bwMode="auto">
          <a:xfrm>
            <a:off x="4800600" y="4343400"/>
            <a:ext cx="2809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Deck : Compression</a:t>
            </a:r>
          </a:p>
          <a:p>
            <a:r>
              <a:rPr lang="en-US" altLang="ko-KR" b="1"/>
              <a:t>Keel : Tension</a:t>
            </a:r>
          </a:p>
        </p:txBody>
      </p:sp>
      <p:sp>
        <p:nvSpPr>
          <p:cNvPr id="51231" name="Line 1055"/>
          <p:cNvSpPr>
            <a:spLocks noChangeShapeType="1"/>
          </p:cNvSpPr>
          <p:nvPr/>
        </p:nvSpPr>
        <p:spPr bwMode="auto">
          <a:xfrm>
            <a:off x="1600200" y="3048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Line 1056"/>
          <p:cNvSpPr>
            <a:spLocks noChangeShapeType="1"/>
          </p:cNvSpPr>
          <p:nvPr/>
        </p:nvSpPr>
        <p:spPr bwMode="auto">
          <a:xfrm>
            <a:off x="16002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3" name="Text Box 1057"/>
          <p:cNvSpPr txBox="1">
            <a:spLocks noChangeArrowheads="1"/>
          </p:cNvSpPr>
          <p:nvPr/>
        </p:nvSpPr>
        <p:spPr bwMode="auto">
          <a:xfrm>
            <a:off x="1066800" y="3810000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Tickness</a:t>
            </a:r>
          </a:p>
        </p:txBody>
      </p:sp>
      <p:sp>
        <p:nvSpPr>
          <p:cNvPr id="51235" name="Rectangle 1059"/>
          <p:cNvSpPr>
            <a:spLocks noChangeArrowheads="1"/>
          </p:cNvSpPr>
          <p:nvPr/>
        </p:nvSpPr>
        <p:spPr bwMode="auto">
          <a:xfrm>
            <a:off x="7543800" y="2362200"/>
            <a:ext cx="1219200" cy="990600"/>
          </a:xfrm>
          <a:prstGeom prst="rect">
            <a:avLst/>
          </a:prstGeom>
          <a:noFill/>
          <a:ln w="762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36" name="Line 1060"/>
          <p:cNvSpPr>
            <a:spLocks noChangeShapeType="1"/>
          </p:cNvSpPr>
          <p:nvPr/>
        </p:nvSpPr>
        <p:spPr bwMode="auto">
          <a:xfrm>
            <a:off x="7391400" y="2895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37" name="Line 1061"/>
          <p:cNvSpPr>
            <a:spLocks noChangeShapeType="1"/>
          </p:cNvSpPr>
          <p:nvPr/>
        </p:nvSpPr>
        <p:spPr bwMode="auto">
          <a:xfrm>
            <a:off x="81534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38" name="Text Box 1062"/>
          <p:cNvSpPr txBox="1">
            <a:spLocks noChangeArrowheads="1"/>
          </p:cNvSpPr>
          <p:nvPr/>
        </p:nvSpPr>
        <p:spPr bwMode="auto">
          <a:xfrm>
            <a:off x="7848600" y="3657600"/>
            <a:ext cx="1046163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/>
              <a:t>cross </a:t>
            </a:r>
          </a:p>
          <a:p>
            <a:pPr>
              <a:lnSpc>
                <a:spcPct val="70000"/>
              </a:lnSpc>
            </a:pPr>
            <a:r>
              <a:rPr lang="en-US" altLang="ko-KR"/>
              <a:t>section</a:t>
            </a:r>
          </a:p>
        </p:txBody>
      </p:sp>
      <p:sp>
        <p:nvSpPr>
          <p:cNvPr id="51239" name="Text Box 1063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667702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Example :Bending Stress of Ship Hull </a:t>
            </a:r>
          </a:p>
        </p:txBody>
      </p:sp>
      <p:grpSp>
        <p:nvGrpSpPr>
          <p:cNvPr id="15392" name="Group 32"/>
          <p:cNvGrpSpPr>
            <a:grpSpLocks/>
          </p:cNvGrpSpPr>
          <p:nvPr/>
        </p:nvGrpSpPr>
        <p:grpSpPr bwMode="auto">
          <a:xfrm>
            <a:off x="381000" y="2362200"/>
            <a:ext cx="5715000" cy="1066800"/>
            <a:chOff x="576" y="1488"/>
            <a:chExt cx="4608" cy="672"/>
          </a:xfrm>
        </p:grpSpPr>
        <p:sp>
          <p:nvSpPr>
            <p:cNvPr id="15390" name="Rectangle 30"/>
            <p:cNvSpPr>
              <a:spLocks noChangeArrowheads="1"/>
            </p:cNvSpPr>
            <p:nvPr/>
          </p:nvSpPr>
          <p:spPr bwMode="auto">
            <a:xfrm>
              <a:off x="576" y="1488"/>
              <a:ext cx="4608" cy="67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Rectangle 31"/>
            <p:cNvSpPr>
              <a:spLocks noChangeArrowheads="1"/>
            </p:cNvSpPr>
            <p:nvPr/>
          </p:nvSpPr>
          <p:spPr bwMode="auto">
            <a:xfrm>
              <a:off x="624" y="1536"/>
              <a:ext cx="451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228600" y="2743200"/>
            <a:ext cx="7162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685800" y="2362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Neutral Axis</a:t>
            </a:r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3200400" y="2057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4343400" y="4343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3657600" y="5334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AutoShape 38"/>
          <p:cNvSpPr>
            <a:spLocks noChangeArrowheads="1"/>
          </p:cNvSpPr>
          <p:nvPr/>
        </p:nvSpPr>
        <p:spPr bwMode="auto">
          <a:xfrm>
            <a:off x="228600" y="3429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AutoShape 39"/>
          <p:cNvSpPr>
            <a:spLocks noChangeArrowheads="1"/>
          </p:cNvSpPr>
          <p:nvPr/>
        </p:nvSpPr>
        <p:spPr bwMode="auto">
          <a:xfrm>
            <a:off x="5638800" y="3429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AutoShape 40"/>
          <p:cNvSpPr>
            <a:spLocks noChangeArrowheads="1"/>
          </p:cNvSpPr>
          <p:nvPr/>
        </p:nvSpPr>
        <p:spPr bwMode="auto">
          <a:xfrm flipV="1">
            <a:off x="2895600" y="1905000"/>
            <a:ext cx="6096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6324600" y="18288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Bow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304800" y="18288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Stern</a:t>
            </a:r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3962400" y="4876800"/>
            <a:ext cx="1295400" cy="1447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352800" y="23622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352800" y="3048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4191000" y="19050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Deck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2819400" y="3581400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Keel</a:t>
            </a:r>
          </a:p>
        </p:txBody>
      </p:sp>
      <p:graphicFrame>
        <p:nvGraphicFramePr>
          <p:cNvPr id="182272" name="Object 1024"/>
          <p:cNvGraphicFramePr>
            <a:graphicFrameLocks noChangeAspect="1"/>
          </p:cNvGraphicFramePr>
          <p:nvPr/>
        </p:nvGraphicFramePr>
        <p:xfrm>
          <a:off x="4953000" y="4953000"/>
          <a:ext cx="457200" cy="419100"/>
        </p:xfrm>
        <a:graphic>
          <a:graphicData uri="http://schemas.openxmlformats.org/presentationml/2006/ole">
            <p:oleObj spid="_x0000_s182272" name="Equation" r:id="rId3" imgW="152280" imgH="139680" progId="Equation.3">
              <p:embed/>
            </p:oleObj>
          </a:graphicData>
        </a:graphic>
      </p:graphicFrame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495800" y="6248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B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3886200" y="4495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A</a:t>
            </a:r>
          </a:p>
        </p:txBody>
      </p:sp>
      <p:sp>
        <p:nvSpPr>
          <p:cNvPr id="15413" name="Oval 53"/>
          <p:cNvSpPr>
            <a:spLocks noChangeArrowheads="1"/>
          </p:cNvSpPr>
          <p:nvPr/>
        </p:nvSpPr>
        <p:spPr bwMode="auto">
          <a:xfrm>
            <a:off x="31242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Oval 54"/>
          <p:cNvSpPr>
            <a:spLocks noChangeArrowheads="1"/>
          </p:cNvSpPr>
          <p:nvPr/>
        </p:nvSpPr>
        <p:spPr bwMode="auto">
          <a:xfrm>
            <a:off x="31242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Line 57"/>
          <p:cNvSpPr>
            <a:spLocks noChangeShapeType="1"/>
          </p:cNvSpPr>
          <p:nvPr/>
        </p:nvSpPr>
        <p:spPr bwMode="auto">
          <a:xfrm>
            <a:off x="1600200" y="3048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Line 58"/>
          <p:cNvSpPr>
            <a:spLocks noChangeShapeType="1"/>
          </p:cNvSpPr>
          <p:nvPr/>
        </p:nvSpPr>
        <p:spPr bwMode="auto">
          <a:xfrm>
            <a:off x="16002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1066800" y="3810000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/>
              <a:t>Tickness</a:t>
            </a:r>
          </a:p>
        </p:txBody>
      </p:sp>
      <p:sp>
        <p:nvSpPr>
          <p:cNvPr id="15423" name="Line 63"/>
          <p:cNvSpPr>
            <a:spLocks noChangeShapeType="1"/>
          </p:cNvSpPr>
          <p:nvPr/>
        </p:nvSpPr>
        <p:spPr bwMode="auto">
          <a:xfrm>
            <a:off x="7391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24" name="Line 64"/>
          <p:cNvSpPr>
            <a:spLocks noChangeShapeType="1"/>
          </p:cNvSpPr>
          <p:nvPr/>
        </p:nvSpPr>
        <p:spPr bwMode="auto">
          <a:xfrm>
            <a:off x="81534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7848600" y="3657600"/>
            <a:ext cx="1046163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/>
              <a:t>cross </a:t>
            </a:r>
          </a:p>
          <a:p>
            <a:pPr>
              <a:lnSpc>
                <a:spcPct val="70000"/>
              </a:lnSpc>
            </a:pPr>
            <a:r>
              <a:rPr lang="en-US" altLang="ko-KR"/>
              <a:t>section</a:t>
            </a:r>
          </a:p>
        </p:txBody>
      </p:sp>
      <p:sp>
        <p:nvSpPr>
          <p:cNvPr id="15427" name="Freeform 67"/>
          <p:cNvSpPr>
            <a:spLocks/>
          </p:cNvSpPr>
          <p:nvPr/>
        </p:nvSpPr>
        <p:spPr bwMode="auto">
          <a:xfrm>
            <a:off x="7543800" y="2362200"/>
            <a:ext cx="1219200" cy="99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68" y="0"/>
              </a:cxn>
              <a:cxn ang="0">
                <a:pos x="768" y="240"/>
              </a:cxn>
              <a:cxn ang="0">
                <a:pos x="768" y="336"/>
              </a:cxn>
              <a:cxn ang="0">
                <a:pos x="384" y="624"/>
              </a:cxn>
              <a:cxn ang="0">
                <a:pos x="0" y="336"/>
              </a:cxn>
              <a:cxn ang="0">
                <a:pos x="0" y="0"/>
              </a:cxn>
            </a:cxnLst>
            <a:rect l="0" t="0" r="r" b="b"/>
            <a:pathLst>
              <a:path w="768" h="624">
                <a:moveTo>
                  <a:pt x="0" y="0"/>
                </a:moveTo>
                <a:lnTo>
                  <a:pt x="768" y="0"/>
                </a:lnTo>
                <a:lnTo>
                  <a:pt x="768" y="240"/>
                </a:lnTo>
                <a:lnTo>
                  <a:pt x="768" y="336"/>
                </a:lnTo>
                <a:lnTo>
                  <a:pt x="384" y="624"/>
                </a:lnTo>
                <a:lnTo>
                  <a:pt x="0" y="336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>
            <a:solidFill>
              <a:srgbClr val="CC3300"/>
            </a:solidFill>
            <a:prstDash val="solid"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28" name="Freeform 68"/>
          <p:cNvSpPr>
            <a:spLocks/>
          </p:cNvSpPr>
          <p:nvPr/>
        </p:nvSpPr>
        <p:spPr bwMode="auto">
          <a:xfrm>
            <a:off x="1066800" y="4876800"/>
            <a:ext cx="16764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68" y="0"/>
              </a:cxn>
              <a:cxn ang="0">
                <a:pos x="768" y="240"/>
              </a:cxn>
              <a:cxn ang="0">
                <a:pos x="768" y="336"/>
              </a:cxn>
              <a:cxn ang="0">
                <a:pos x="384" y="624"/>
              </a:cxn>
              <a:cxn ang="0">
                <a:pos x="0" y="336"/>
              </a:cxn>
              <a:cxn ang="0">
                <a:pos x="0" y="0"/>
              </a:cxn>
            </a:cxnLst>
            <a:rect l="0" t="0" r="r" b="b"/>
            <a:pathLst>
              <a:path w="768" h="624">
                <a:moveTo>
                  <a:pt x="0" y="0"/>
                </a:moveTo>
                <a:lnTo>
                  <a:pt x="768" y="0"/>
                </a:lnTo>
                <a:lnTo>
                  <a:pt x="768" y="240"/>
                </a:lnTo>
                <a:lnTo>
                  <a:pt x="768" y="336"/>
                </a:lnTo>
                <a:lnTo>
                  <a:pt x="384" y="624"/>
                </a:lnTo>
                <a:lnTo>
                  <a:pt x="0" y="336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>
            <a:solidFill>
              <a:srgbClr val="CC3300"/>
            </a:solidFill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29" name="Line 69"/>
          <p:cNvSpPr>
            <a:spLocks noChangeShapeType="1"/>
          </p:cNvSpPr>
          <p:nvPr/>
        </p:nvSpPr>
        <p:spPr bwMode="auto">
          <a:xfrm>
            <a:off x="838200" y="5334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30" name="Line 70"/>
          <p:cNvSpPr>
            <a:spLocks noChangeShapeType="1"/>
          </p:cNvSpPr>
          <p:nvPr/>
        </p:nvSpPr>
        <p:spPr bwMode="auto">
          <a:xfrm>
            <a:off x="1905000" y="45720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31" name="Line 71"/>
          <p:cNvSpPr>
            <a:spLocks noChangeShapeType="1"/>
          </p:cNvSpPr>
          <p:nvPr/>
        </p:nvSpPr>
        <p:spPr bwMode="auto">
          <a:xfrm>
            <a:off x="2971800" y="4876800"/>
            <a:ext cx="1371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32" name="Line 72"/>
          <p:cNvSpPr>
            <a:spLocks noChangeShapeType="1"/>
          </p:cNvSpPr>
          <p:nvPr/>
        </p:nvSpPr>
        <p:spPr bwMode="auto">
          <a:xfrm>
            <a:off x="2057400" y="6324600"/>
            <a:ext cx="3200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4403725" y="4232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y</a:t>
            </a:r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990600" y="6172200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Keel</a:t>
            </a:r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5610225" y="5257800"/>
            <a:ext cx="3533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This ship has lager bending</a:t>
            </a:r>
          </a:p>
          <a:p>
            <a:r>
              <a:rPr lang="en-US" altLang="ko-KR"/>
              <a:t>  stress at keel than deck.</a:t>
            </a:r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3032125" y="5070475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N.A.</a:t>
            </a:r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1028"/>
          <p:cNvSpPr txBox="1">
            <a:spLocks noChangeArrowheads="1"/>
          </p:cNvSpPr>
          <p:nvPr/>
        </p:nvSpPr>
        <p:spPr bwMode="auto">
          <a:xfrm>
            <a:off x="228600" y="1371600"/>
            <a:ext cx="666432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Reducing the Effect of Bending stress</a:t>
            </a:r>
          </a:p>
        </p:txBody>
      </p:sp>
      <p:sp>
        <p:nvSpPr>
          <p:cNvPr id="24581" name="Text Box 1029"/>
          <p:cNvSpPr txBox="1">
            <a:spLocks noChangeArrowheads="1"/>
          </p:cNvSpPr>
          <p:nvPr/>
        </p:nvSpPr>
        <p:spPr bwMode="auto">
          <a:xfrm>
            <a:off x="0" y="2133600"/>
            <a:ext cx="891857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 dirty="0">
                <a:latin typeface="Arial" charset="0"/>
              </a:rPr>
              <a:t> Bending moment are largest at </a:t>
            </a:r>
            <a:r>
              <a:rPr lang="en-US" altLang="ko-KR" b="1" dirty="0" err="1" smtClean="0">
                <a:latin typeface="Arial" charset="0"/>
              </a:rPr>
              <a:t>amidship</a:t>
            </a:r>
            <a:r>
              <a:rPr lang="en-US" altLang="ko-KR" b="1" dirty="0" smtClean="0">
                <a:latin typeface="Arial" charset="0"/>
              </a:rPr>
              <a:t> </a:t>
            </a:r>
            <a:r>
              <a:rPr lang="en-US" altLang="ko-KR" b="1" dirty="0">
                <a:latin typeface="Arial" charset="0"/>
              </a:rPr>
              <a:t>of a ship.</a:t>
            </a:r>
          </a:p>
          <a:p>
            <a:pPr>
              <a:lnSpc>
                <a:spcPct val="130000"/>
              </a:lnSpc>
            </a:pPr>
            <a:endParaRPr lang="en-US" altLang="ko-KR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 dirty="0">
                <a:latin typeface="Arial" charset="0"/>
              </a:rPr>
              <a:t> Ship will experience the greatest bending stress at the deck</a:t>
            </a:r>
          </a:p>
          <a:p>
            <a:pPr>
              <a:lnSpc>
                <a:spcPct val="130000"/>
              </a:lnSpc>
            </a:pPr>
            <a:r>
              <a:rPr lang="en-US" altLang="ko-KR" b="1" dirty="0">
                <a:latin typeface="Arial" charset="0"/>
              </a:rPr>
              <a:t>  and keel.</a:t>
            </a:r>
          </a:p>
          <a:p>
            <a:pPr>
              <a:lnSpc>
                <a:spcPct val="130000"/>
              </a:lnSpc>
            </a:pPr>
            <a:endParaRPr lang="en-US" altLang="ko-KR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 dirty="0">
                <a:latin typeface="Arial" charset="0"/>
              </a:rPr>
              <a:t> The bending stress can be reduced by using:</a:t>
            </a:r>
          </a:p>
          <a:p>
            <a:pPr>
              <a:lnSpc>
                <a:spcPct val="130000"/>
              </a:lnSpc>
            </a:pPr>
            <a:r>
              <a:rPr lang="en-US" altLang="ko-KR" b="1" dirty="0">
                <a:latin typeface="Arial" charset="0"/>
              </a:rPr>
              <a:t>   - </a:t>
            </a:r>
            <a:r>
              <a:rPr lang="en-US" altLang="ko-KR" sz="2000" b="1" u="sng" dirty="0">
                <a:latin typeface="Arial" charset="0"/>
              </a:rPr>
              <a:t>higher strength steel</a:t>
            </a: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latin typeface="Arial" charset="0"/>
              </a:rPr>
              <a:t>    - </a:t>
            </a:r>
            <a:r>
              <a:rPr lang="en-US" altLang="ko-KR" sz="2000" b="1" u="sng" dirty="0">
                <a:latin typeface="Arial" charset="0"/>
              </a:rPr>
              <a:t>larger cross sectional area</a:t>
            </a:r>
            <a:r>
              <a:rPr lang="en-US" altLang="ko-KR" sz="2000" b="1" dirty="0">
                <a:latin typeface="Arial" charset="0"/>
              </a:rPr>
              <a:t> of longitudinal structural elements</a:t>
            </a:r>
          </a:p>
          <a:p>
            <a:pPr>
              <a:lnSpc>
                <a:spcPct val="130000"/>
              </a:lnSpc>
            </a:pPr>
            <a:r>
              <a:rPr lang="en-US" altLang="ko-KR" b="1" dirty="0"/>
              <a:t>    </a:t>
            </a:r>
          </a:p>
        </p:txBody>
      </p:sp>
      <p:sp>
        <p:nvSpPr>
          <p:cNvPr id="24583" name="Text Box 1031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4484688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Hull Structure Interaction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2179638"/>
            <a:ext cx="8472488" cy="343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Bending stress at the superstructure is large because of its 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distance from the neutral axis.</a:t>
            </a:r>
          </a:p>
          <a:p>
            <a:pPr>
              <a:lnSpc>
                <a:spcPct val="130000"/>
              </a:lnSpc>
            </a:pPr>
            <a:endParaRPr lang="en-US" altLang="ko-KR" sz="2100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In Sagging or Hogging condition, severe shear stresses between 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deck of hull and bottom of the superstructure will be created.</a:t>
            </a:r>
          </a:p>
          <a:p>
            <a:pPr>
              <a:lnSpc>
                <a:spcPct val="130000"/>
              </a:lnSpc>
            </a:pPr>
            <a:endParaRPr lang="en-US" altLang="ko-KR" sz="2100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This shear stresses will cause crack in area of sharp corners 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where the hull and superstructure connect</a:t>
            </a:r>
            <a:r>
              <a:rPr lang="en-US" altLang="ko-KR" sz="2100" b="1"/>
              <a:t>.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28600" y="6324600"/>
            <a:ext cx="83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219200" y="6096000"/>
            <a:ext cx="74991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dirty="0">
                <a:latin typeface="Arial" charset="0"/>
              </a:rPr>
              <a:t>This stress can be </a:t>
            </a:r>
            <a:r>
              <a:rPr lang="en-US" altLang="ko-KR" b="1" dirty="0" smtClean="0">
                <a:latin typeface="Arial" charset="0"/>
              </a:rPr>
              <a:t>reduced by an </a:t>
            </a:r>
            <a:r>
              <a:rPr lang="en-US" altLang="ko-KR" b="1" i="1" dirty="0">
                <a:solidFill>
                  <a:srgbClr val="FF0066"/>
                </a:solidFill>
                <a:latin typeface="Arial" charset="0"/>
              </a:rPr>
              <a:t>Expansion Joint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828800" y="152400"/>
            <a:ext cx="544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6.2 Ship Structural Load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04800" y="1219200"/>
            <a:ext cx="6910388" cy="53816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Distributed Forces ; weight &amp; buoyancy</a:t>
            </a:r>
          </a:p>
        </p:txBody>
      </p:sp>
      <p:grpSp>
        <p:nvGrpSpPr>
          <p:cNvPr id="2059" name="Group 11"/>
          <p:cNvGrpSpPr>
            <a:grpSpLocks/>
          </p:cNvGrpSpPr>
          <p:nvPr/>
        </p:nvGrpSpPr>
        <p:grpSpPr bwMode="auto">
          <a:xfrm>
            <a:off x="381000" y="2743200"/>
            <a:ext cx="6248400" cy="1676400"/>
            <a:chOff x="240" y="1344"/>
            <a:chExt cx="3936" cy="1056"/>
          </a:xfrm>
        </p:grpSpPr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816" y="1536"/>
              <a:ext cx="2928" cy="6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816" y="1872"/>
              <a:ext cx="2928" cy="28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40" y="1872"/>
              <a:ext cx="39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2256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V="1">
              <a:off x="2256" y="2016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124200" y="3048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G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124200" y="3581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B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003925" y="3165475"/>
            <a:ext cx="65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WL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3657600" y="2362200"/>
          <a:ext cx="506413" cy="533400"/>
        </p:xfrm>
        <a:graphic>
          <a:graphicData uri="http://schemas.openxmlformats.org/presentationml/2006/ole">
            <p:oleObj spid="_x0000_s2063" name="Equation" r:id="rId3" imgW="241200" imgH="253800" progId="Equation.3">
              <p:embed/>
            </p:oleObj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3657600" y="4191000"/>
          <a:ext cx="420688" cy="533400"/>
        </p:xfrm>
        <a:graphic>
          <a:graphicData uri="http://schemas.openxmlformats.org/presentationml/2006/ole">
            <p:oleObj spid="_x0000_s2064" name="Equation" r:id="rId4" imgW="190440" imgH="241200" progId="Equation.3">
              <p:embed/>
            </p:oleObj>
          </a:graphicData>
        </a:graphic>
      </p:graphicFrame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066800" y="5181600"/>
            <a:ext cx="5278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/>
              <a:t>&lt; </a:t>
            </a:r>
            <a:r>
              <a:rPr lang="en-US" altLang="ko-KR" b="1"/>
              <a:t>Floating Body in Static Equilibrium&gt;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4800600" y="1752600"/>
            <a:ext cx="399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Resultant weight force due to</a:t>
            </a:r>
          </a:p>
          <a:p>
            <a:r>
              <a:rPr lang="en-US" altLang="ko-KR" b="1"/>
              <a:t>the distributed weight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648200" y="4267200"/>
            <a:ext cx="399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/>
              <a:t>Result Buoyancy force due to</a:t>
            </a:r>
          </a:p>
          <a:p>
            <a:r>
              <a:rPr lang="en-US" altLang="ko-KR" b="1"/>
              <a:t>the distributed buoyancy</a:t>
            </a: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 flipH="1">
            <a:off x="4191000" y="21336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H="1" flipV="1">
            <a:off x="4267200" y="4495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3581400" y="2286000"/>
            <a:ext cx="0" cy="2514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1" name="Oval 23"/>
          <p:cNvSpPr>
            <a:spLocks noChangeArrowheads="1"/>
          </p:cNvSpPr>
          <p:nvPr/>
        </p:nvSpPr>
        <p:spPr bwMode="auto">
          <a:xfrm>
            <a:off x="3505200" y="3276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Oval 24"/>
          <p:cNvSpPr>
            <a:spLocks noChangeArrowheads="1"/>
          </p:cNvSpPr>
          <p:nvPr/>
        </p:nvSpPr>
        <p:spPr bwMode="auto">
          <a:xfrm>
            <a:off x="3505200" y="3733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676400" y="5638800"/>
            <a:ext cx="6022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ko-KR"/>
              <a:t>Two forces are equal in magnitude.</a:t>
            </a:r>
          </a:p>
          <a:p>
            <a:pPr>
              <a:buFontTx/>
              <a:buChar char="-"/>
            </a:pPr>
            <a:r>
              <a:rPr lang="en-US" altLang="ko-KR"/>
              <a:t>The centroid of the forces are vertically in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reeform 1027"/>
          <p:cNvSpPr>
            <a:spLocks/>
          </p:cNvSpPr>
          <p:nvPr/>
        </p:nvSpPr>
        <p:spPr bwMode="auto">
          <a:xfrm>
            <a:off x="1600200" y="3429000"/>
            <a:ext cx="5562600" cy="914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504" y="0"/>
              </a:cxn>
              <a:cxn ang="0">
                <a:pos x="3120" y="384"/>
              </a:cxn>
              <a:cxn ang="0">
                <a:pos x="336" y="384"/>
              </a:cxn>
              <a:cxn ang="0">
                <a:pos x="288" y="192"/>
              </a:cxn>
              <a:cxn ang="0">
                <a:pos x="96" y="192"/>
              </a:cxn>
              <a:cxn ang="0">
                <a:pos x="0" y="0"/>
              </a:cxn>
            </a:cxnLst>
            <a:rect l="0" t="0" r="r" b="b"/>
            <a:pathLst>
              <a:path w="3504" h="384">
                <a:moveTo>
                  <a:pt x="0" y="0"/>
                </a:moveTo>
                <a:lnTo>
                  <a:pt x="3504" y="0"/>
                </a:lnTo>
                <a:lnTo>
                  <a:pt x="3120" y="384"/>
                </a:lnTo>
                <a:lnTo>
                  <a:pt x="336" y="384"/>
                </a:lnTo>
                <a:lnTo>
                  <a:pt x="288" y="192"/>
                </a:lnTo>
                <a:lnTo>
                  <a:pt x="96" y="1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Freeform 1030"/>
          <p:cNvSpPr>
            <a:spLocks/>
          </p:cNvSpPr>
          <p:nvPr/>
        </p:nvSpPr>
        <p:spPr bwMode="auto">
          <a:xfrm>
            <a:off x="2743200" y="2286000"/>
            <a:ext cx="3352800" cy="838200"/>
          </a:xfrm>
          <a:custGeom>
            <a:avLst/>
            <a:gdLst/>
            <a:ahLst/>
            <a:cxnLst>
              <a:cxn ang="0">
                <a:pos x="48" y="528"/>
              </a:cxn>
              <a:cxn ang="0">
                <a:pos x="2112" y="528"/>
              </a:cxn>
              <a:cxn ang="0">
                <a:pos x="2112" y="0"/>
              </a:cxn>
              <a:cxn ang="0">
                <a:pos x="0" y="0"/>
              </a:cxn>
              <a:cxn ang="0">
                <a:pos x="0" y="480"/>
              </a:cxn>
              <a:cxn ang="0">
                <a:pos x="48" y="528"/>
              </a:cxn>
            </a:cxnLst>
            <a:rect l="0" t="0" r="r" b="b"/>
            <a:pathLst>
              <a:path w="2112" h="528">
                <a:moveTo>
                  <a:pt x="48" y="528"/>
                </a:moveTo>
                <a:lnTo>
                  <a:pt x="2112" y="528"/>
                </a:lnTo>
                <a:lnTo>
                  <a:pt x="2112" y="0"/>
                </a:lnTo>
                <a:lnTo>
                  <a:pt x="0" y="0"/>
                </a:lnTo>
                <a:lnTo>
                  <a:pt x="0" y="480"/>
                </a:lnTo>
                <a:cubicBezTo>
                  <a:pt x="16" y="496"/>
                  <a:pt x="48" y="528"/>
                  <a:pt x="48" y="528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1032"/>
          <p:cNvSpPr>
            <a:spLocks noChangeShapeType="1"/>
          </p:cNvSpPr>
          <p:nvPr/>
        </p:nvSpPr>
        <p:spPr bwMode="auto">
          <a:xfrm flipV="1">
            <a:off x="2971800" y="3581400"/>
            <a:ext cx="1143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Line 1033"/>
          <p:cNvSpPr>
            <a:spLocks noChangeShapeType="1"/>
          </p:cNvSpPr>
          <p:nvPr/>
        </p:nvSpPr>
        <p:spPr bwMode="auto">
          <a:xfrm flipH="1">
            <a:off x="4953000" y="3581400"/>
            <a:ext cx="10668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34"/>
          <p:cNvSpPr>
            <a:spLocks noChangeShapeType="1"/>
          </p:cNvSpPr>
          <p:nvPr/>
        </p:nvSpPr>
        <p:spPr bwMode="auto">
          <a:xfrm flipH="1">
            <a:off x="2819400" y="3200400"/>
            <a:ext cx="1219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035"/>
          <p:cNvSpPr>
            <a:spLocks noChangeShapeType="1"/>
          </p:cNvSpPr>
          <p:nvPr/>
        </p:nvSpPr>
        <p:spPr bwMode="auto">
          <a:xfrm>
            <a:off x="4876800" y="32004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Text Box 1037"/>
          <p:cNvSpPr txBox="1">
            <a:spLocks noChangeArrowheads="1"/>
          </p:cNvSpPr>
          <p:nvPr/>
        </p:nvSpPr>
        <p:spPr bwMode="auto">
          <a:xfrm>
            <a:off x="3276600" y="3733800"/>
            <a:ext cx="33528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>
                <a:solidFill>
                  <a:srgbClr val="FF0066"/>
                </a:solidFill>
                <a:latin typeface="Arial" charset="0"/>
              </a:rPr>
              <a:t>Compression  or Tension on deck</a:t>
            </a:r>
          </a:p>
        </p:txBody>
      </p:sp>
      <p:sp>
        <p:nvSpPr>
          <p:cNvPr id="23569" name="Text Box 1041"/>
          <p:cNvSpPr txBox="1">
            <a:spLocks noChangeArrowheads="1"/>
          </p:cNvSpPr>
          <p:nvPr/>
        </p:nvSpPr>
        <p:spPr bwMode="auto">
          <a:xfrm>
            <a:off x="5029200" y="1371600"/>
            <a:ext cx="2338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>
                <a:latin typeface="Arial" charset="0"/>
              </a:rPr>
              <a:t>Expansion Joint</a:t>
            </a:r>
          </a:p>
        </p:txBody>
      </p:sp>
      <p:sp>
        <p:nvSpPr>
          <p:cNvPr id="23570" name="Line 1042"/>
          <p:cNvSpPr>
            <a:spLocks noChangeShapeType="1"/>
          </p:cNvSpPr>
          <p:nvPr/>
        </p:nvSpPr>
        <p:spPr bwMode="auto">
          <a:xfrm flipH="1">
            <a:off x="5029200" y="1828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Text Box 1043"/>
          <p:cNvSpPr txBox="1">
            <a:spLocks noChangeArrowheads="1"/>
          </p:cNvSpPr>
          <p:nvPr/>
        </p:nvSpPr>
        <p:spPr bwMode="auto">
          <a:xfrm>
            <a:off x="1371600" y="5029200"/>
            <a:ext cx="7235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>
                <a:latin typeface="Arial" charset="0"/>
              </a:rPr>
              <a:t>By using Expansion Joint, the super structure will be</a:t>
            </a:r>
          </a:p>
          <a:p>
            <a:r>
              <a:rPr lang="en-US" altLang="ko-KR">
                <a:latin typeface="Arial" charset="0"/>
              </a:rPr>
              <a:t>allowed to flex along with the hull.</a:t>
            </a:r>
          </a:p>
        </p:txBody>
      </p:sp>
      <p:grpSp>
        <p:nvGrpSpPr>
          <p:cNvPr id="23573" name="Group 1045"/>
          <p:cNvGrpSpPr>
            <a:grpSpLocks/>
          </p:cNvGrpSpPr>
          <p:nvPr/>
        </p:nvGrpSpPr>
        <p:grpSpPr bwMode="auto">
          <a:xfrm>
            <a:off x="3352800" y="2286000"/>
            <a:ext cx="228600" cy="762000"/>
            <a:chOff x="912" y="1440"/>
            <a:chExt cx="192" cy="528"/>
          </a:xfrm>
        </p:grpSpPr>
        <p:sp>
          <p:nvSpPr>
            <p:cNvPr id="23567" name="Rectangle 1039"/>
            <p:cNvSpPr>
              <a:spLocks noChangeArrowheads="1"/>
            </p:cNvSpPr>
            <p:nvPr/>
          </p:nvSpPr>
          <p:spPr bwMode="auto">
            <a:xfrm>
              <a:off x="960" y="1440"/>
              <a:ext cx="96" cy="4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Oval 1044"/>
            <p:cNvSpPr>
              <a:spLocks noChangeArrowheads="1"/>
            </p:cNvSpPr>
            <p:nvPr/>
          </p:nvSpPr>
          <p:spPr bwMode="auto">
            <a:xfrm>
              <a:off x="912" y="1776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74" name="Group 1046"/>
          <p:cNvGrpSpPr>
            <a:grpSpLocks/>
          </p:cNvGrpSpPr>
          <p:nvPr/>
        </p:nvGrpSpPr>
        <p:grpSpPr bwMode="auto">
          <a:xfrm>
            <a:off x="4953000" y="2286000"/>
            <a:ext cx="228600" cy="762000"/>
            <a:chOff x="912" y="1440"/>
            <a:chExt cx="192" cy="528"/>
          </a:xfrm>
        </p:grpSpPr>
        <p:sp>
          <p:nvSpPr>
            <p:cNvPr id="23575" name="Rectangle 1047"/>
            <p:cNvSpPr>
              <a:spLocks noChangeArrowheads="1"/>
            </p:cNvSpPr>
            <p:nvPr/>
          </p:nvSpPr>
          <p:spPr bwMode="auto">
            <a:xfrm>
              <a:off x="960" y="1440"/>
              <a:ext cx="96" cy="4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Oval 1048"/>
            <p:cNvSpPr>
              <a:spLocks noChangeArrowheads="1"/>
            </p:cNvSpPr>
            <p:nvPr/>
          </p:nvSpPr>
          <p:spPr bwMode="auto">
            <a:xfrm>
              <a:off x="912" y="1776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7" name="Text Box 1049"/>
          <p:cNvSpPr txBox="1">
            <a:spLocks noChangeArrowheads="1"/>
          </p:cNvSpPr>
          <p:nvPr/>
        </p:nvSpPr>
        <p:spPr bwMode="auto">
          <a:xfrm>
            <a:off x="6248400" y="2286000"/>
            <a:ext cx="279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>
                <a:latin typeface="Arial" charset="0"/>
              </a:rPr>
              <a:t> </a:t>
            </a:r>
            <a:r>
              <a:rPr lang="en-US" altLang="ko-KR">
                <a:latin typeface="Arial" charset="0"/>
              </a:rPr>
              <a:t>Compression or</a:t>
            </a:r>
          </a:p>
          <a:p>
            <a:r>
              <a:rPr lang="en-US" altLang="ko-KR">
                <a:latin typeface="Arial" charset="0"/>
              </a:rPr>
              <a:t> Tension on bottom</a:t>
            </a:r>
          </a:p>
        </p:txBody>
      </p:sp>
      <p:sp>
        <p:nvSpPr>
          <p:cNvPr id="23578" name="Line 1050"/>
          <p:cNvSpPr>
            <a:spLocks noChangeShapeType="1"/>
          </p:cNvSpPr>
          <p:nvPr/>
        </p:nvSpPr>
        <p:spPr bwMode="auto">
          <a:xfrm flipH="1">
            <a:off x="6096000" y="30480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Text Box 1053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026"/>
          <p:cNvSpPr txBox="1">
            <a:spLocks noChangeArrowheads="1"/>
          </p:cNvSpPr>
          <p:nvPr/>
        </p:nvSpPr>
        <p:spPr bwMode="auto">
          <a:xfrm>
            <a:off x="3143250" y="120650"/>
            <a:ext cx="287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Other Loads</a:t>
            </a:r>
          </a:p>
        </p:txBody>
      </p:sp>
      <p:sp>
        <p:nvSpPr>
          <p:cNvPr id="31748" name="Text Box 1028"/>
          <p:cNvSpPr txBox="1">
            <a:spLocks noChangeArrowheads="1"/>
          </p:cNvSpPr>
          <p:nvPr/>
        </p:nvSpPr>
        <p:spPr bwMode="auto">
          <a:xfrm>
            <a:off x="304800" y="1371600"/>
            <a:ext cx="3321050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Hydrostatic Loads</a:t>
            </a:r>
          </a:p>
        </p:txBody>
      </p:sp>
      <p:sp>
        <p:nvSpPr>
          <p:cNvPr id="31749" name="Text Box 1029"/>
          <p:cNvSpPr txBox="1">
            <a:spLocks noChangeArrowheads="1"/>
          </p:cNvSpPr>
          <p:nvPr/>
        </p:nvSpPr>
        <p:spPr bwMode="auto">
          <a:xfrm>
            <a:off x="381000" y="2057400"/>
            <a:ext cx="74993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Loading associated with hydrostatic pressure</a:t>
            </a: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Hydrostatic Loads are considerable in </a:t>
            </a:r>
            <a:r>
              <a:rPr lang="en-US" altLang="ko-KR" b="1" i="1">
                <a:latin typeface="Arial" charset="0"/>
              </a:rPr>
              <a:t>submarines</a:t>
            </a:r>
          </a:p>
          <a:p>
            <a:pPr>
              <a:lnSpc>
                <a:spcPct val="130000"/>
              </a:lnSpc>
            </a:pPr>
            <a:r>
              <a:rPr lang="en-US" altLang="ko-KR" b="1" i="1">
                <a:latin typeface="Arial" charset="0"/>
              </a:rPr>
              <a:t>Hydrostatic pressure</a:t>
            </a:r>
            <a:r>
              <a:rPr lang="en-US" altLang="ko-KR" b="1" i="1"/>
              <a:t> :</a:t>
            </a:r>
          </a:p>
        </p:txBody>
      </p:sp>
      <p:graphicFrame>
        <p:nvGraphicFramePr>
          <p:cNvPr id="31750" name="Object 1030"/>
          <p:cNvGraphicFramePr>
            <a:graphicFrameLocks noChangeAspect="1"/>
          </p:cNvGraphicFramePr>
          <p:nvPr/>
        </p:nvGraphicFramePr>
        <p:xfrm>
          <a:off x="4032250" y="3124200"/>
          <a:ext cx="1758950" cy="441325"/>
        </p:xfrm>
        <a:graphic>
          <a:graphicData uri="http://schemas.openxmlformats.org/presentationml/2006/ole">
            <p:oleObj spid="_x0000_s31750" name="Equation" r:id="rId3" imgW="965160" imgH="241200" progId="Equation.3">
              <p:embed/>
            </p:oleObj>
          </a:graphicData>
        </a:graphic>
      </p:graphicFrame>
      <p:sp>
        <p:nvSpPr>
          <p:cNvPr id="31751" name="Text Box 1031"/>
          <p:cNvSpPr txBox="1">
            <a:spLocks noChangeArrowheads="1"/>
          </p:cNvSpPr>
          <p:nvPr/>
        </p:nvSpPr>
        <p:spPr bwMode="auto">
          <a:xfrm>
            <a:off x="304800" y="4267200"/>
            <a:ext cx="29622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Torsional Loads</a:t>
            </a:r>
          </a:p>
        </p:txBody>
      </p:sp>
      <p:sp>
        <p:nvSpPr>
          <p:cNvPr id="31752" name="Text Box 1032"/>
          <p:cNvSpPr txBox="1">
            <a:spLocks noChangeArrowheads="1"/>
          </p:cNvSpPr>
          <p:nvPr/>
        </p:nvSpPr>
        <p:spPr bwMode="auto">
          <a:xfrm>
            <a:off x="382588" y="4953000"/>
            <a:ext cx="87614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latin typeface="Arial" charset="0"/>
              </a:rPr>
              <a:t>Torsional Loads of hull are often insignificant</a:t>
            </a:r>
          </a:p>
          <a:p>
            <a:endParaRPr lang="en-US" altLang="ko-KR" b="1">
              <a:latin typeface="Arial" charset="0"/>
            </a:endParaRPr>
          </a:p>
          <a:p>
            <a:r>
              <a:rPr lang="en-US" altLang="ko-KR" b="1">
                <a:latin typeface="Arial" charset="0"/>
              </a:rPr>
              <a:t>They can have effect on ships with large opening(s) in their</a:t>
            </a:r>
          </a:p>
          <a:p>
            <a:r>
              <a:rPr lang="en-US" altLang="ko-KR" b="1">
                <a:latin typeface="Arial" charset="0"/>
              </a:rPr>
              <a:t>weather deck.  (e.g., research vessels)</a:t>
            </a:r>
            <a:r>
              <a:rPr lang="en-US" altLang="ko-KR" b="1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124200" y="76200"/>
            <a:ext cx="287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Other Loads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2744788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Weapon Loads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7848600" cy="34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Loading due to explosion of weapons or shock impact</a:t>
            </a:r>
            <a:r>
              <a:rPr lang="en-US" altLang="ko-KR" b="1" i="1">
                <a:latin typeface="Arial" charset="0"/>
              </a:rPr>
              <a:t>,</a:t>
            </a:r>
            <a:r>
              <a:rPr lang="en-US" altLang="ko-KR" b="1">
                <a:latin typeface="Arial" charset="0"/>
              </a:rPr>
              <a:t> both in air and underwater</a:t>
            </a:r>
          </a:p>
          <a:p>
            <a:pPr>
              <a:lnSpc>
                <a:spcPct val="130000"/>
              </a:lnSpc>
            </a:pPr>
            <a:endParaRPr lang="en-US" altLang="ko-KR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Naval Vessel should resist these forces</a:t>
            </a:r>
          </a:p>
          <a:p>
            <a:pPr>
              <a:lnSpc>
                <a:spcPct val="130000"/>
              </a:lnSpc>
            </a:pPr>
            <a:endParaRPr lang="en-US" altLang="ko-KR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Naval vessel will often go through a series of </a:t>
            </a: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shock trials </a:t>
            </a:r>
            <a:r>
              <a:rPr lang="en-US" altLang="ko-KR" b="1">
                <a:latin typeface="Arial" charset="0"/>
              </a:rPr>
              <a:t>during initial sea trials.</a:t>
            </a:r>
            <a:r>
              <a:rPr lang="en-US" altLang="ko-KR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4267200" cy="1143000"/>
          </a:xfrm>
          <a:noFill/>
          <a:ln/>
        </p:spPr>
        <p:txBody>
          <a:bodyPr lIns="90488" tIns="44450" rIns="90488" bIns="44450"/>
          <a:lstStyle/>
          <a:p>
            <a:pPr algn="l"/>
            <a:r>
              <a:rPr lang="en-US" sz="4000">
                <a:latin typeface="Arial" charset="0"/>
              </a:rPr>
              <a:t>Example Problem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A 100ft long box shaped barge has an empty weight distribution of 2LT/ft.  What is the total buoyant force floating the empty barge in calm water?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The barge is then loaded with the additional cargo weight distribution shown above.  What is the buoyant force distribution in calm water for the loaded barge?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At which point, (A, B, C or D) is the barge under the greatest shear stress?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Is the barge in a hogging or sagging condition?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If a wave hits which peaks at the center of the barge and troughs at the ends, is the condition above mitigated or exacerbated?</a:t>
            </a:r>
          </a:p>
          <a:p>
            <a:pPr>
              <a:lnSpc>
                <a:spcPct val="90000"/>
              </a:lnSpc>
            </a:pPr>
            <a:endParaRPr lang="en-US" sz="2400">
              <a:latin typeface="Arial" charset="0"/>
            </a:endParaRP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>
            <a:off x="4876800" y="1447800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6550025" y="1663700"/>
            <a:ext cx="609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100ft</a:t>
            </a: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7086600" y="1828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 flipH="1">
            <a:off x="5105400" y="1828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6400800" y="5334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5791200" y="914400"/>
            <a:ext cx="609600" cy="381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7391400" y="762000"/>
            <a:ext cx="304800" cy="5334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5167313" y="977900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5813425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6651625" y="1006475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30ft</a:t>
            </a:r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7337425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10ft</a:t>
            </a:r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7850188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5105400" y="1295400"/>
            <a:ext cx="3276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5624513" y="520700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2LT/ft</a:t>
            </a:r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6524625" y="198438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4LT/ft</a:t>
            </a:r>
          </a:p>
        </p:txBody>
      </p: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7316788" y="503238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3LT/ft</a:t>
            </a:r>
          </a:p>
        </p:txBody>
      </p:sp>
      <p:sp>
        <p:nvSpPr>
          <p:cNvPr id="68628" name="Rectangle 20"/>
          <p:cNvSpPr>
            <a:spLocks noChangeArrowheads="1"/>
          </p:cNvSpPr>
          <p:nvPr/>
        </p:nvSpPr>
        <p:spPr bwMode="auto">
          <a:xfrm>
            <a:off x="5624513" y="1206500"/>
            <a:ext cx="327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A</a:t>
            </a:r>
          </a:p>
        </p:txBody>
      </p:sp>
      <p:sp>
        <p:nvSpPr>
          <p:cNvPr id="68629" name="Rectangle 21"/>
          <p:cNvSpPr>
            <a:spLocks noChangeArrowheads="1"/>
          </p:cNvSpPr>
          <p:nvPr/>
        </p:nvSpPr>
        <p:spPr bwMode="auto">
          <a:xfrm>
            <a:off x="6249988" y="1220788"/>
            <a:ext cx="315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B</a:t>
            </a:r>
          </a:p>
        </p:txBody>
      </p:sp>
      <p:sp>
        <p:nvSpPr>
          <p:cNvPr id="68630" name="Rectangle 22"/>
          <p:cNvSpPr>
            <a:spLocks noChangeArrowheads="1"/>
          </p:cNvSpPr>
          <p:nvPr/>
        </p:nvSpPr>
        <p:spPr bwMode="auto">
          <a:xfrm>
            <a:off x="7226300" y="1220788"/>
            <a:ext cx="315913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</a:t>
            </a:r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7545388" y="1220788"/>
            <a:ext cx="327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4191000" cy="1143000"/>
          </a:xfrm>
          <a:noFill/>
          <a:ln/>
        </p:spPr>
        <p:txBody>
          <a:bodyPr lIns="90488" tIns="44450" rIns="90488" bIns="44450"/>
          <a:lstStyle/>
          <a:p>
            <a:pPr algn="l"/>
            <a:r>
              <a:rPr lang="en-US" sz="4000">
                <a:latin typeface="Arial" charset="0"/>
              </a:rPr>
              <a:t>Example Answer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25000"/>
              </a:lnSpc>
              <a:buFontTx/>
              <a:buNone/>
            </a:pPr>
            <a:r>
              <a:rPr lang="en-US" sz="2000">
                <a:latin typeface="Arial" charset="0"/>
              </a:rPr>
              <a:t>F</a:t>
            </a:r>
            <a:r>
              <a:rPr lang="en-US" sz="2000" baseline="-25000">
                <a:latin typeface="Arial" charset="0"/>
              </a:rPr>
              <a:t>B Total Empty</a:t>
            </a:r>
            <a:r>
              <a:rPr lang="en-US" sz="2000">
                <a:latin typeface="Arial" charset="0"/>
              </a:rPr>
              <a:t>=100ft×2LT/ft=200LT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125000"/>
              </a:lnSpc>
              <a:buFontTx/>
              <a:buNone/>
            </a:pPr>
            <a:r>
              <a:rPr lang="en-US" sz="2000">
                <a:latin typeface="Arial" charset="0"/>
              </a:rPr>
              <a:t>F</a:t>
            </a:r>
            <a:r>
              <a:rPr lang="en-US" sz="2000" baseline="-25000">
                <a:latin typeface="Arial" charset="0"/>
              </a:rPr>
              <a:t>B Total Loaded</a:t>
            </a:r>
            <a:r>
              <a:rPr lang="en-US" sz="2000">
                <a:latin typeface="Arial" charset="0"/>
              </a:rPr>
              <a:t>=200LT+20ft×2LT/ft+</a:t>
            </a:r>
            <a:br>
              <a:rPr lang="en-US" sz="2000">
                <a:latin typeface="Arial" charset="0"/>
              </a:rPr>
            </a:br>
            <a:r>
              <a:rPr lang="en-US" sz="2000">
                <a:latin typeface="Arial" charset="0"/>
              </a:rPr>
              <a:t>30ft×4LT/ft+10ft×3LT/ft=390LT</a:t>
            </a:r>
            <a:br>
              <a:rPr lang="en-US" sz="2000">
                <a:latin typeface="Arial" charset="0"/>
              </a:rPr>
            </a:b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F</a:t>
            </a:r>
            <a:r>
              <a:rPr lang="en-US" sz="2000" baseline="-25000">
                <a:latin typeface="Arial" charset="0"/>
              </a:rPr>
              <a:t>B Dist’n</a:t>
            </a:r>
            <a:r>
              <a:rPr lang="en-US" sz="2000">
                <a:latin typeface="Arial" charset="0"/>
              </a:rPr>
              <a:t>=390LT/100ft=3.9LT/ft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Point A &amp; D: Load Diagram Crosses X- Axis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Ends curling up - Sagging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(Mitigated by providing additional support at center of barge)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4876800" y="1447800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6550025" y="1663700"/>
            <a:ext cx="609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100ft</a:t>
            </a:r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>
            <a:off x="7086600" y="1828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3" name="Line 7"/>
          <p:cNvSpPr>
            <a:spLocks noChangeShapeType="1"/>
          </p:cNvSpPr>
          <p:nvPr/>
        </p:nvSpPr>
        <p:spPr bwMode="auto">
          <a:xfrm flipH="1">
            <a:off x="5105400" y="1828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6400800" y="5334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5791200" y="914400"/>
            <a:ext cx="609600" cy="381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7391400" y="762000"/>
            <a:ext cx="304800" cy="5334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5167313" y="977900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5813425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6651625" y="1006475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30ft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7337425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10ft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7850188" y="992188"/>
            <a:ext cx="508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20ft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5105400" y="1295400"/>
            <a:ext cx="3276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5624513" y="520700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2LT/ft</a:t>
            </a:r>
          </a:p>
        </p:txBody>
      </p:sp>
      <p:sp>
        <p:nvSpPr>
          <p:cNvPr id="70674" name="Rectangle 18"/>
          <p:cNvSpPr>
            <a:spLocks noChangeArrowheads="1"/>
          </p:cNvSpPr>
          <p:nvPr/>
        </p:nvSpPr>
        <p:spPr bwMode="auto">
          <a:xfrm>
            <a:off x="6524625" y="198438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4LT/ft</a:t>
            </a:r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7316788" y="503238"/>
            <a:ext cx="711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3LT/ft</a:t>
            </a:r>
          </a:p>
        </p:txBody>
      </p:sp>
      <p:sp>
        <p:nvSpPr>
          <p:cNvPr id="70676" name="Rectangle 20"/>
          <p:cNvSpPr>
            <a:spLocks noChangeArrowheads="1"/>
          </p:cNvSpPr>
          <p:nvPr/>
        </p:nvSpPr>
        <p:spPr bwMode="auto">
          <a:xfrm>
            <a:off x="5624513" y="1206500"/>
            <a:ext cx="327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A</a:t>
            </a:r>
          </a:p>
        </p:txBody>
      </p:sp>
      <p:sp>
        <p:nvSpPr>
          <p:cNvPr id="70677" name="Rectangle 21"/>
          <p:cNvSpPr>
            <a:spLocks noChangeArrowheads="1"/>
          </p:cNvSpPr>
          <p:nvPr/>
        </p:nvSpPr>
        <p:spPr bwMode="auto">
          <a:xfrm>
            <a:off x="6249988" y="1220788"/>
            <a:ext cx="315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B</a:t>
            </a:r>
          </a:p>
        </p:txBody>
      </p: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7226300" y="1220788"/>
            <a:ext cx="315913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</a:t>
            </a:r>
          </a:p>
        </p:txBody>
      </p:sp>
      <p:sp>
        <p:nvSpPr>
          <p:cNvPr id="70679" name="Rectangle 23"/>
          <p:cNvSpPr>
            <a:spLocks noChangeArrowheads="1"/>
          </p:cNvSpPr>
          <p:nvPr/>
        </p:nvSpPr>
        <p:spPr bwMode="auto">
          <a:xfrm>
            <a:off x="7545388" y="1220788"/>
            <a:ext cx="327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</a:t>
            </a:r>
          </a:p>
        </p:txBody>
      </p:sp>
      <p:sp>
        <p:nvSpPr>
          <p:cNvPr id="70680" name="Line 24"/>
          <p:cNvSpPr>
            <a:spLocks noChangeShapeType="1"/>
          </p:cNvSpPr>
          <p:nvPr/>
        </p:nvSpPr>
        <p:spPr bwMode="auto">
          <a:xfrm>
            <a:off x="5105400" y="2133600"/>
            <a:ext cx="3276600" cy="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1" name="Line 25"/>
          <p:cNvSpPr>
            <a:spLocks noChangeShapeType="1"/>
          </p:cNvSpPr>
          <p:nvPr/>
        </p:nvSpPr>
        <p:spPr bwMode="auto">
          <a:xfrm>
            <a:off x="5791200" y="304800"/>
            <a:ext cx="0" cy="1981200"/>
          </a:xfrm>
          <a:prstGeom prst="line">
            <a:avLst/>
          </a:prstGeom>
          <a:noFill/>
          <a:ln w="12700">
            <a:solidFill>
              <a:srgbClr val="FF66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2" name="Line 26"/>
          <p:cNvSpPr>
            <a:spLocks noChangeShapeType="1"/>
          </p:cNvSpPr>
          <p:nvPr/>
        </p:nvSpPr>
        <p:spPr bwMode="auto">
          <a:xfrm>
            <a:off x="6400800" y="304800"/>
            <a:ext cx="0" cy="1981200"/>
          </a:xfrm>
          <a:prstGeom prst="line">
            <a:avLst/>
          </a:prstGeom>
          <a:noFill/>
          <a:ln w="12700">
            <a:solidFill>
              <a:srgbClr val="FF66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3" name="Line 27"/>
          <p:cNvSpPr>
            <a:spLocks noChangeShapeType="1"/>
          </p:cNvSpPr>
          <p:nvPr/>
        </p:nvSpPr>
        <p:spPr bwMode="auto">
          <a:xfrm>
            <a:off x="7391400" y="304800"/>
            <a:ext cx="0" cy="1981200"/>
          </a:xfrm>
          <a:prstGeom prst="line">
            <a:avLst/>
          </a:prstGeom>
          <a:noFill/>
          <a:ln w="12700">
            <a:solidFill>
              <a:srgbClr val="FF66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4" name="Line 28"/>
          <p:cNvSpPr>
            <a:spLocks noChangeShapeType="1"/>
          </p:cNvSpPr>
          <p:nvPr/>
        </p:nvSpPr>
        <p:spPr bwMode="auto">
          <a:xfrm>
            <a:off x="7696200" y="304800"/>
            <a:ext cx="0" cy="1981200"/>
          </a:xfrm>
          <a:prstGeom prst="line">
            <a:avLst/>
          </a:prstGeom>
          <a:noFill/>
          <a:ln w="12700">
            <a:solidFill>
              <a:srgbClr val="FF66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5" name="Line 29"/>
          <p:cNvSpPr>
            <a:spLocks noChangeShapeType="1"/>
          </p:cNvSpPr>
          <p:nvPr/>
        </p:nvSpPr>
        <p:spPr bwMode="auto">
          <a:xfrm flipV="1">
            <a:off x="5486400" y="1905000"/>
            <a:ext cx="0" cy="22860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6" name="Rectangle 30"/>
          <p:cNvSpPr>
            <a:spLocks noChangeArrowheads="1"/>
          </p:cNvSpPr>
          <p:nvPr/>
        </p:nvSpPr>
        <p:spPr bwMode="auto">
          <a:xfrm>
            <a:off x="5000625" y="2120900"/>
            <a:ext cx="863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1.9LT/ft</a:t>
            </a:r>
          </a:p>
        </p:txBody>
      </p:sp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7697788" y="2135188"/>
            <a:ext cx="863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1.9LT/ft</a:t>
            </a:r>
          </a:p>
        </p:txBody>
      </p:sp>
      <p:sp>
        <p:nvSpPr>
          <p:cNvPr id="70688" name="Line 32"/>
          <p:cNvSpPr>
            <a:spLocks noChangeShapeType="1"/>
          </p:cNvSpPr>
          <p:nvPr/>
        </p:nvSpPr>
        <p:spPr bwMode="auto">
          <a:xfrm flipV="1">
            <a:off x="8077200" y="1905000"/>
            <a:ext cx="0" cy="22860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9" name="Line 33"/>
          <p:cNvSpPr>
            <a:spLocks noChangeShapeType="1"/>
          </p:cNvSpPr>
          <p:nvPr/>
        </p:nvSpPr>
        <p:spPr bwMode="auto">
          <a:xfrm>
            <a:off x="6019800" y="2133600"/>
            <a:ext cx="0" cy="7620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5716588" y="1816100"/>
            <a:ext cx="863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0.1LT/ft</a:t>
            </a:r>
          </a:p>
        </p:txBody>
      </p:sp>
      <p:sp>
        <p:nvSpPr>
          <p:cNvPr id="70691" name="Line 35"/>
          <p:cNvSpPr>
            <a:spLocks noChangeShapeType="1"/>
          </p:cNvSpPr>
          <p:nvPr/>
        </p:nvSpPr>
        <p:spPr bwMode="auto">
          <a:xfrm>
            <a:off x="6858000" y="2133600"/>
            <a:ext cx="0" cy="30480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6462713" y="1830388"/>
            <a:ext cx="863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2.1LT/ft</a:t>
            </a:r>
          </a:p>
        </p:txBody>
      </p:sp>
      <p:sp>
        <p:nvSpPr>
          <p:cNvPr id="70693" name="Line 37"/>
          <p:cNvSpPr>
            <a:spLocks noChangeShapeType="1"/>
          </p:cNvSpPr>
          <p:nvPr/>
        </p:nvSpPr>
        <p:spPr bwMode="auto">
          <a:xfrm>
            <a:off x="7543800" y="2133600"/>
            <a:ext cx="0" cy="22860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4" name="Rectangle 38"/>
          <p:cNvSpPr>
            <a:spLocks noChangeArrowheads="1"/>
          </p:cNvSpPr>
          <p:nvPr/>
        </p:nvSpPr>
        <p:spPr bwMode="auto">
          <a:xfrm>
            <a:off x="7316788" y="1830388"/>
            <a:ext cx="863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1.1LT/ft</a:t>
            </a:r>
          </a:p>
        </p:txBody>
      </p:sp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3811588" y="1951038"/>
            <a:ext cx="13604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FF0066"/>
                </a:solidFill>
              </a:rPr>
              <a:t>Load Diagram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026"/>
          <p:cNvSpPr txBox="1">
            <a:spLocks noChangeArrowheads="1"/>
          </p:cNvSpPr>
          <p:nvPr/>
        </p:nvSpPr>
        <p:spPr bwMode="auto">
          <a:xfrm>
            <a:off x="2438400" y="0"/>
            <a:ext cx="4095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 dirty="0">
                <a:latin typeface="Arial" charset="0"/>
              </a:rPr>
              <a:t>6.3 Ship Structure</a:t>
            </a:r>
          </a:p>
        </p:txBody>
      </p:sp>
      <p:sp>
        <p:nvSpPr>
          <p:cNvPr id="33796" name="Text Box 1028"/>
          <p:cNvSpPr txBox="1">
            <a:spLocks noChangeArrowheads="1"/>
          </p:cNvSpPr>
          <p:nvPr/>
        </p:nvSpPr>
        <p:spPr bwMode="auto">
          <a:xfrm>
            <a:off x="228600" y="900112"/>
            <a:ext cx="41687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latin typeface="Arial" charset="0"/>
              </a:rPr>
              <a:t>Structural Components</a:t>
            </a:r>
          </a:p>
        </p:txBody>
      </p:sp>
      <p:sp>
        <p:nvSpPr>
          <p:cNvPr id="33797" name="Text Box 1029"/>
          <p:cNvSpPr txBox="1">
            <a:spLocks noChangeArrowheads="1"/>
          </p:cNvSpPr>
          <p:nvPr/>
        </p:nvSpPr>
        <p:spPr bwMode="auto">
          <a:xfrm>
            <a:off x="228600" y="1524000"/>
            <a:ext cx="8915400" cy="537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200" b="1" dirty="0" smtClean="0">
                <a:solidFill>
                  <a:schemeClr val="accent2"/>
                </a:solidFill>
                <a:latin typeface="Arial" charset="0"/>
              </a:rPr>
              <a:t>Girder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altLang="ko-KR" sz="2200" b="1" dirty="0" smtClean="0">
                <a:solidFill>
                  <a:schemeClr val="accent2"/>
                </a:solidFill>
                <a:latin typeface="Arial" charset="0"/>
              </a:rPr>
              <a:t>    </a:t>
            </a:r>
            <a:r>
              <a:rPr lang="en-US" altLang="ko-KR" sz="2200" b="1" dirty="0" smtClean="0">
                <a:latin typeface="Arial" charset="0"/>
              </a:rPr>
              <a:t>- </a:t>
            </a:r>
            <a:r>
              <a:rPr lang="en-US" altLang="ko-KR" sz="2200" b="1" dirty="0">
                <a:latin typeface="Arial" charset="0"/>
              </a:rPr>
              <a:t>H</a:t>
            </a:r>
            <a:r>
              <a:rPr lang="en-US" altLang="ko-KR" sz="2200" b="1" dirty="0" smtClean="0">
                <a:latin typeface="Arial" charset="0"/>
              </a:rPr>
              <a:t>igh strength structure running longitudinally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 smtClean="0">
                <a:solidFill>
                  <a:schemeClr val="accent2"/>
                </a:solidFill>
                <a:latin typeface="Arial" charset="0"/>
              </a:rPr>
              <a:t>Keel</a:t>
            </a:r>
            <a:r>
              <a:rPr lang="en-US" altLang="ko-KR" sz="2200" b="1" dirty="0" smtClean="0">
                <a:latin typeface="Arial" charset="0"/>
              </a:rPr>
              <a:t> 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Large center plane girder 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Runs longitudinally along the bottom of the ship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Plating</a:t>
            </a:r>
            <a:r>
              <a:rPr lang="en-US" altLang="ko-KR" sz="2200" b="1" dirty="0">
                <a:latin typeface="Arial" charset="0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Thin pieces </a:t>
            </a:r>
            <a:r>
              <a:rPr lang="en-US" altLang="ko-KR" sz="2200" b="1" dirty="0" smtClean="0">
                <a:latin typeface="Arial" charset="0"/>
              </a:rPr>
              <a:t>enclosing the </a:t>
            </a:r>
            <a:r>
              <a:rPr lang="en-US" altLang="ko-KR" sz="2200" b="1" dirty="0">
                <a:latin typeface="Arial" charset="0"/>
              </a:rPr>
              <a:t>top, bottom and side </a:t>
            </a:r>
            <a:r>
              <a:rPr lang="en-US" altLang="ko-KR" sz="2200" b="1" dirty="0" smtClean="0">
                <a:latin typeface="Arial" charset="0"/>
              </a:rPr>
              <a:t>of</a:t>
            </a:r>
            <a:r>
              <a:rPr lang="en-US" altLang="ko-KR" sz="2200" b="1" dirty="0">
                <a:latin typeface="Arial" charset="0"/>
              </a:rPr>
              <a:t>	</a:t>
            </a:r>
            <a:r>
              <a:rPr lang="en-US" altLang="ko-KR" sz="2200" b="1" dirty="0" smtClean="0">
                <a:latin typeface="Arial" charset="0"/>
              </a:rPr>
              <a:t>structure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 Contributes significantly to longitudinal hull </a:t>
            </a:r>
            <a:r>
              <a:rPr lang="en-US" altLang="ko-KR" sz="2200" b="1" dirty="0" smtClean="0">
                <a:latin typeface="Arial" charset="0"/>
              </a:rPr>
              <a:t>strength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 - Resists the hydrostatic pressure load (or side impact</a:t>
            </a:r>
            <a:r>
              <a:rPr lang="en-US" altLang="ko-KR" sz="2200" b="1" dirty="0" smtClean="0">
                <a:latin typeface="Arial" charset="0"/>
              </a:rPr>
              <a:t>)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Frame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A transverse member running from keel to </a:t>
            </a:r>
            <a:r>
              <a:rPr lang="en-US" altLang="ko-KR" sz="2200" b="1" dirty="0" smtClean="0">
                <a:latin typeface="Arial" charset="0"/>
              </a:rPr>
              <a:t>deck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</a:t>
            </a:r>
            <a:r>
              <a:rPr lang="en-US" altLang="ko-KR" sz="2200" b="1" dirty="0" smtClean="0">
                <a:latin typeface="Arial" charset="0"/>
              </a:rPr>
              <a:t>- </a:t>
            </a:r>
            <a:r>
              <a:rPr lang="en-US" altLang="ko-KR" sz="2200" b="1" dirty="0">
                <a:latin typeface="Arial" charset="0"/>
              </a:rPr>
              <a:t>Resists hydrostatic pressure, waves, impact, </a:t>
            </a:r>
            <a:r>
              <a:rPr lang="en-US" altLang="ko-KR" sz="2200" b="1" dirty="0" smtClean="0">
                <a:latin typeface="Arial" charset="0"/>
              </a:rPr>
              <a:t>etc</a:t>
            </a:r>
            <a:endParaRPr lang="en-US" altLang="ko-KR" sz="22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228600" y="1066800"/>
            <a:ext cx="41687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Structural Components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304800" y="1813983"/>
            <a:ext cx="8534400" cy="405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Floor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Deep frame running from the keel to the turn of the bilge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Frames may  be attached to the floors 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 (Frame would be the part above the </a:t>
            </a:r>
            <a:r>
              <a:rPr lang="en-US" altLang="ko-KR" sz="2200" b="1" dirty="0" smtClean="0">
                <a:latin typeface="Arial" charset="0"/>
              </a:rPr>
              <a:t>floor)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Longitudinal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Girders running parallel to the keel along the </a:t>
            </a:r>
            <a:r>
              <a:rPr lang="en-US" altLang="ko-KR" sz="2200" b="1" dirty="0" smtClean="0">
                <a:latin typeface="Arial" charset="0"/>
              </a:rPr>
              <a:t>bottom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</a:t>
            </a:r>
            <a:r>
              <a:rPr lang="en-US" altLang="ko-KR" sz="2200" b="1" dirty="0" smtClean="0">
                <a:latin typeface="Arial" charset="0"/>
              </a:rPr>
              <a:t>Intersects </a:t>
            </a:r>
            <a:r>
              <a:rPr lang="en-US" altLang="ko-KR" sz="2200" b="1" dirty="0">
                <a:latin typeface="Arial" charset="0"/>
              </a:rPr>
              <a:t>floors at right </a:t>
            </a:r>
            <a:r>
              <a:rPr lang="en-US" altLang="ko-KR" sz="2200" b="1" dirty="0" smtClean="0">
                <a:latin typeface="Arial" charset="0"/>
              </a:rPr>
              <a:t>angles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</a:t>
            </a:r>
            <a:r>
              <a:rPr lang="en-US" altLang="ko-KR" sz="2200" b="1" dirty="0" smtClean="0">
                <a:latin typeface="Arial" charset="0"/>
              </a:rPr>
              <a:t>- Provides </a:t>
            </a:r>
            <a:r>
              <a:rPr lang="en-US" altLang="ko-KR" sz="2200" b="1" dirty="0">
                <a:latin typeface="Arial" charset="0"/>
              </a:rPr>
              <a:t>longitudinal </a:t>
            </a:r>
            <a:r>
              <a:rPr lang="en-US" altLang="ko-KR" sz="2200" b="1" dirty="0" smtClean="0">
                <a:latin typeface="Arial" charset="0"/>
              </a:rPr>
              <a:t>strength</a:t>
            </a:r>
            <a:endParaRPr lang="en-US" altLang="ko-KR" sz="2200" b="1" dirty="0">
              <a:latin typeface="Arial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895600" y="44450"/>
            <a:ext cx="333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Ship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2914650" y="44450"/>
            <a:ext cx="333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Ship Structure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41687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Structural Components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81000" y="1776413"/>
            <a:ext cx="8534400" cy="4007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Stringer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Girders running along the sides of the </a:t>
            </a:r>
            <a:r>
              <a:rPr lang="en-US" altLang="ko-KR" sz="2200" b="1" dirty="0" smtClean="0">
                <a:latin typeface="Arial" charset="0"/>
              </a:rPr>
              <a:t>ship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- Typically smaller than a </a:t>
            </a:r>
            <a:r>
              <a:rPr lang="en-US" altLang="ko-KR" sz="2200" b="1" dirty="0" smtClean="0">
                <a:latin typeface="Arial" charset="0"/>
              </a:rPr>
              <a:t>longitudinal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</a:t>
            </a:r>
            <a:r>
              <a:rPr lang="en-US" altLang="ko-KR" sz="2200" b="1" dirty="0" smtClean="0">
                <a:latin typeface="Arial" charset="0"/>
              </a:rPr>
              <a:t>- </a:t>
            </a:r>
            <a:r>
              <a:rPr lang="en-US" altLang="ko-KR" sz="2200" b="1" dirty="0">
                <a:latin typeface="Arial" charset="0"/>
              </a:rPr>
              <a:t>Provides longitudinal </a:t>
            </a:r>
            <a:r>
              <a:rPr lang="en-US" altLang="ko-KR" sz="2200" b="1" dirty="0" smtClean="0">
                <a:latin typeface="Arial" charset="0"/>
              </a:rPr>
              <a:t>strength</a:t>
            </a:r>
            <a:endParaRPr lang="en-US" altLang="ko-KR" sz="2200" b="1" dirty="0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Deck Beams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Transverse member of the deck frame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solidFill>
                  <a:schemeClr val="accent2"/>
                </a:solidFill>
                <a:latin typeface="Arial" charset="0"/>
              </a:rPr>
              <a:t>Deck Girder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- Longitudinal member of the deck frame</a:t>
            </a:r>
          </a:p>
          <a:p>
            <a:pPr>
              <a:lnSpc>
                <a:spcPct val="130000"/>
              </a:lnSpc>
            </a:pPr>
            <a:r>
              <a:rPr lang="en-US" altLang="ko-KR" sz="2200" b="1" dirty="0">
                <a:latin typeface="Arial" charset="0"/>
              </a:rPr>
              <a:t>        (deck longitudinal)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 descr="structure memb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7313"/>
            <a:ext cx="7696200" cy="6618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6" name="AutoShape 1036"/>
          <p:cNvSpPr>
            <a:spLocks noChangeArrowheads="1"/>
          </p:cNvSpPr>
          <p:nvPr/>
        </p:nvSpPr>
        <p:spPr bwMode="auto">
          <a:xfrm>
            <a:off x="3657600" y="3810000"/>
            <a:ext cx="762000" cy="1295400"/>
          </a:xfrm>
          <a:prstGeom prst="downArrow">
            <a:avLst>
              <a:gd name="adj1" fmla="val 50000"/>
              <a:gd name="adj2" fmla="val 4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6" name="Text Box 1026"/>
          <p:cNvSpPr txBox="1">
            <a:spLocks noChangeArrowheads="1"/>
          </p:cNvSpPr>
          <p:nvPr/>
        </p:nvSpPr>
        <p:spPr bwMode="auto">
          <a:xfrm>
            <a:off x="2660650" y="44450"/>
            <a:ext cx="374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Framing System</a:t>
            </a:r>
          </a:p>
        </p:txBody>
      </p:sp>
      <p:sp>
        <p:nvSpPr>
          <p:cNvPr id="36870" name="Text Box 1030"/>
          <p:cNvSpPr txBox="1">
            <a:spLocks noChangeArrowheads="1"/>
          </p:cNvSpPr>
          <p:nvPr/>
        </p:nvSpPr>
        <p:spPr bwMode="auto">
          <a:xfrm>
            <a:off x="457200" y="914400"/>
            <a:ext cx="799129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dirty="0">
                <a:latin typeface="Arial" charset="0"/>
              </a:rPr>
              <a:t> </a:t>
            </a:r>
            <a:r>
              <a:rPr lang="en-US" altLang="ko-KR" b="1" u="sng" dirty="0">
                <a:latin typeface="Arial" charset="0"/>
              </a:rPr>
              <a:t>Increase ship’s strength by:</a:t>
            </a:r>
          </a:p>
          <a:p>
            <a:r>
              <a:rPr lang="en-US" altLang="ko-KR" b="1" dirty="0">
                <a:latin typeface="Arial" charset="0"/>
              </a:rPr>
              <a:t>    - </a:t>
            </a:r>
            <a:r>
              <a:rPr lang="en-US" altLang="ko-KR" b="1" dirty="0" smtClean="0">
                <a:latin typeface="Arial" charset="0"/>
              </a:rPr>
              <a:t>Adding </a:t>
            </a:r>
            <a:r>
              <a:rPr lang="en-US" altLang="ko-KR" b="1" dirty="0">
                <a:latin typeface="Arial" charset="0"/>
              </a:rPr>
              <a:t>framing elements more  densely</a:t>
            </a:r>
          </a:p>
          <a:p>
            <a:r>
              <a:rPr lang="en-US" altLang="ko-KR" b="1" dirty="0">
                <a:latin typeface="Arial" charset="0"/>
              </a:rPr>
              <a:t>    - </a:t>
            </a:r>
            <a:r>
              <a:rPr lang="en-US" altLang="ko-KR" b="1" dirty="0" smtClean="0">
                <a:latin typeface="Arial" charset="0"/>
              </a:rPr>
              <a:t>Increasing </a:t>
            </a:r>
            <a:r>
              <a:rPr lang="en-US" altLang="ko-KR" b="1" dirty="0">
                <a:latin typeface="Arial" charset="0"/>
              </a:rPr>
              <a:t>the thickness of plating and structural</a:t>
            </a:r>
          </a:p>
          <a:p>
            <a:r>
              <a:rPr lang="en-US" altLang="ko-KR" b="1" dirty="0">
                <a:latin typeface="Arial" charset="0"/>
              </a:rPr>
              <a:t>       components</a:t>
            </a:r>
            <a:r>
              <a:rPr lang="en-US" altLang="ko-KR" dirty="0">
                <a:latin typeface="Arial" charset="0"/>
              </a:rPr>
              <a:t> </a:t>
            </a:r>
          </a:p>
        </p:txBody>
      </p:sp>
      <p:sp>
        <p:nvSpPr>
          <p:cNvPr id="36872" name="Text Box 1032"/>
          <p:cNvSpPr txBox="1">
            <a:spLocks noChangeArrowheads="1"/>
          </p:cNvSpPr>
          <p:nvPr/>
        </p:nvSpPr>
        <p:spPr bwMode="auto">
          <a:xfrm>
            <a:off x="609600" y="2514600"/>
            <a:ext cx="8385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All this will increase </a:t>
            </a:r>
            <a:r>
              <a:rPr lang="en-US" altLang="ko-KR" b="1" u="sng">
                <a:solidFill>
                  <a:srgbClr val="FF0066"/>
                </a:solidFill>
                <a:latin typeface="Arial" charset="0"/>
              </a:rPr>
              <a:t>cost,</a:t>
            </a:r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 reduce </a:t>
            </a:r>
            <a:r>
              <a:rPr lang="en-US" altLang="ko-KR" b="1" u="sng">
                <a:solidFill>
                  <a:srgbClr val="FF0066"/>
                </a:solidFill>
                <a:latin typeface="Arial" charset="0"/>
              </a:rPr>
              <a:t>space utilization</a:t>
            </a:r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 and</a:t>
            </a:r>
          </a:p>
          <a:p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           allow </a:t>
            </a:r>
            <a:r>
              <a:rPr lang="en-US" altLang="ko-KR" b="1" u="sng">
                <a:solidFill>
                  <a:srgbClr val="FF0066"/>
                </a:solidFill>
                <a:latin typeface="Arial" charset="0"/>
              </a:rPr>
              <a:t>less mission-related equipment</a:t>
            </a:r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 to be added</a:t>
            </a:r>
            <a:r>
              <a:rPr lang="en-US" altLang="ko-KR" b="1" u="sng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36874" name="Text Box 1034"/>
          <p:cNvSpPr txBox="1">
            <a:spLocks noChangeArrowheads="1"/>
          </p:cNvSpPr>
          <p:nvPr/>
        </p:nvSpPr>
        <p:spPr bwMode="auto">
          <a:xfrm>
            <a:off x="3124200" y="4038600"/>
            <a:ext cx="1879600" cy="4572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chemeClr val="accent2"/>
                </a:solidFill>
                <a:latin typeface="Arial" charset="0"/>
              </a:rPr>
              <a:t>Optimization</a:t>
            </a:r>
          </a:p>
        </p:txBody>
      </p:sp>
      <p:sp>
        <p:nvSpPr>
          <p:cNvPr id="36877" name="Text Box 1037"/>
          <p:cNvSpPr txBox="1">
            <a:spLocks noChangeArrowheads="1"/>
          </p:cNvSpPr>
          <p:nvPr/>
        </p:nvSpPr>
        <p:spPr bwMode="auto">
          <a:xfrm>
            <a:off x="1676400" y="5105400"/>
            <a:ext cx="5300663" cy="140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>
                <a:solidFill>
                  <a:schemeClr val="accent2"/>
                </a:solidFill>
                <a:latin typeface="Arial" charset="0"/>
              </a:rPr>
              <a:t>Longitudinal Framing System</a:t>
            </a:r>
          </a:p>
          <a:p>
            <a:r>
              <a:rPr lang="en-US" altLang="ko-KR" sz="2800">
                <a:solidFill>
                  <a:schemeClr val="accent1"/>
                </a:solidFill>
                <a:latin typeface="Arial" charset="0"/>
              </a:rPr>
              <a:t>Transverse Framing System</a:t>
            </a:r>
          </a:p>
          <a:p>
            <a:r>
              <a:rPr lang="en-US" altLang="ko-KR" sz="2800">
                <a:solidFill>
                  <a:srgbClr val="FF0066"/>
                </a:solidFill>
                <a:latin typeface="Arial" charset="0"/>
              </a:rPr>
              <a:t>Combination of Framing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482850" y="76200"/>
            <a:ext cx="422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Distributed Forces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3894138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Distributed Buoyancy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57200" y="1828800"/>
            <a:ext cx="749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/>
              <a:t>- </a:t>
            </a:r>
            <a:r>
              <a:rPr lang="en-US" altLang="ko-KR" b="1"/>
              <a:t>Buoyant forces can be considered as a </a:t>
            </a:r>
            <a:r>
              <a:rPr lang="en-US" altLang="ko-KR" b="1" i="1">
                <a:solidFill>
                  <a:srgbClr val="FF0066"/>
                </a:solidFill>
              </a:rPr>
              <a:t>distributed force</a:t>
            </a:r>
            <a:r>
              <a:rPr lang="en-US" altLang="ko-KR" b="1"/>
              <a:t>.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2743200" y="43434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 dirty="0"/>
              <a:t>2 </a:t>
            </a:r>
            <a:r>
              <a:rPr lang="en-US" altLang="ko-KR" b="1" dirty="0"/>
              <a:t>LT/ft</a:t>
            </a:r>
          </a:p>
        </p:txBody>
      </p:sp>
      <p:grpSp>
        <p:nvGrpSpPr>
          <p:cNvPr id="5145" name="Group 25"/>
          <p:cNvGrpSpPr>
            <a:grpSpLocks/>
          </p:cNvGrpSpPr>
          <p:nvPr/>
        </p:nvGrpSpPr>
        <p:grpSpPr bwMode="auto">
          <a:xfrm>
            <a:off x="914400" y="2362200"/>
            <a:ext cx="5715000" cy="2016125"/>
            <a:chOff x="816" y="1850"/>
            <a:chExt cx="3600" cy="1270"/>
          </a:xfrm>
        </p:grpSpPr>
        <p:sp>
          <p:nvSpPr>
            <p:cNvPr id="5122" name="Line 2"/>
            <p:cNvSpPr>
              <a:spLocks noChangeShapeType="1"/>
            </p:cNvSpPr>
            <p:nvPr/>
          </p:nvSpPr>
          <p:spPr bwMode="auto">
            <a:xfrm>
              <a:off x="816" y="2016"/>
              <a:ext cx="35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816" y="2208"/>
              <a:ext cx="3600" cy="52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ko-KR" altLang="en-US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 flipV="1">
              <a:off x="816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Line 9"/>
            <p:cNvSpPr>
              <a:spLocks noChangeShapeType="1"/>
            </p:cNvSpPr>
            <p:nvPr/>
          </p:nvSpPr>
          <p:spPr bwMode="auto">
            <a:xfrm flipV="1">
              <a:off x="1584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 flipV="1">
              <a:off x="2016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Line 11"/>
            <p:cNvSpPr>
              <a:spLocks noChangeShapeType="1"/>
            </p:cNvSpPr>
            <p:nvPr/>
          </p:nvSpPr>
          <p:spPr bwMode="auto">
            <a:xfrm flipV="1">
              <a:off x="2400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 flipV="1">
              <a:off x="4416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 flipV="1">
              <a:off x="1200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 flipV="1">
              <a:off x="2784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V="1">
              <a:off x="3216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V="1">
              <a:off x="3648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 flipV="1">
              <a:off x="4032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Text Box 19"/>
            <p:cNvSpPr txBox="1">
              <a:spLocks noChangeArrowheads="1"/>
            </p:cNvSpPr>
            <p:nvPr/>
          </p:nvSpPr>
          <p:spPr bwMode="auto">
            <a:xfrm>
              <a:off x="2304" y="2352"/>
              <a:ext cx="5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b="1"/>
                <a:t>barge</a:t>
              </a:r>
            </a:p>
          </p:txBody>
        </p:sp>
        <p:sp>
          <p:nvSpPr>
            <p:cNvPr id="5140" name="Text Box 20"/>
            <p:cNvSpPr txBox="1">
              <a:spLocks noChangeArrowheads="1"/>
            </p:cNvSpPr>
            <p:nvPr/>
          </p:nvSpPr>
          <p:spPr bwMode="auto">
            <a:xfrm>
              <a:off x="2246" y="1850"/>
              <a:ext cx="4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/>
                <a:t>50 </a:t>
              </a:r>
              <a:r>
                <a:rPr lang="en-US" altLang="ko-KR"/>
                <a:t>ft</a:t>
              </a:r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816" y="192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4416" y="19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77152" name="Object 1024"/>
          <p:cNvGraphicFramePr>
            <a:graphicFrameLocks noChangeAspect="1"/>
          </p:cNvGraphicFramePr>
          <p:nvPr/>
        </p:nvGraphicFramePr>
        <p:xfrm>
          <a:off x="1066800" y="5037137"/>
          <a:ext cx="3657600" cy="906463"/>
        </p:xfrm>
        <a:graphic>
          <a:graphicData uri="http://schemas.openxmlformats.org/presentationml/2006/ole">
            <p:oleObj spid="_x0000_s177152" name="Equation" r:id="rId3" imgW="1587240" imgH="393480" progId="Equation.3">
              <p:embed/>
            </p:oleObj>
          </a:graphicData>
        </a:graphic>
      </p:graphicFrame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7086600" y="4495800"/>
            <a:ext cx="1633538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/>
            <a:r>
              <a:rPr lang="en-US" altLang="ko-KR" b="1"/>
              <a:t>uniformly</a:t>
            </a:r>
          </a:p>
          <a:p>
            <a:pPr algn="just"/>
            <a:r>
              <a:rPr lang="en-US" altLang="ko-KR" b="1"/>
              <a:t>distributed</a:t>
            </a:r>
          </a:p>
          <a:p>
            <a:pPr algn="just"/>
            <a:r>
              <a:rPr lang="en-US" altLang="ko-KR" b="1"/>
              <a:t>force</a:t>
            </a: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 flipV="1">
            <a:off x="6705600" y="4114800"/>
            <a:ext cx="762000" cy="304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28600" y="990600"/>
            <a:ext cx="5214938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Longitudinal Framing System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52400" y="1808163"/>
            <a:ext cx="8077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000" b="1" u="sng" dirty="0">
                <a:latin typeface="Arial" charset="0"/>
              </a:rPr>
              <a:t>Longitudinal Framing System</a:t>
            </a:r>
            <a:r>
              <a:rPr lang="en-US" altLang="ko-KR" sz="2000" b="1" dirty="0">
                <a:latin typeface="Arial" charset="0"/>
              </a:rPr>
              <a:t> :</a:t>
            </a:r>
          </a:p>
          <a:p>
            <a:r>
              <a:rPr lang="en-US" altLang="ko-KR" sz="2000" b="1" dirty="0">
                <a:latin typeface="Arial" charset="0"/>
              </a:rPr>
              <a:t>    - </a:t>
            </a:r>
            <a:r>
              <a:rPr lang="en-US" altLang="ko-KR" sz="2000" b="1" dirty="0" err="1">
                <a:latin typeface="Arial" charset="0"/>
              </a:rPr>
              <a:t>Longitudinals</a:t>
            </a:r>
            <a:r>
              <a:rPr lang="en-US" altLang="ko-KR" sz="2000" b="1" dirty="0">
                <a:latin typeface="Arial" charset="0"/>
              </a:rPr>
              <a:t> are spaced frequently but </a:t>
            </a:r>
            <a:r>
              <a:rPr lang="en-US" altLang="ko-KR" sz="2000" b="1" dirty="0" smtClean="0">
                <a:latin typeface="Arial" charset="0"/>
              </a:rPr>
              <a:t>shallower</a:t>
            </a:r>
            <a:endParaRPr lang="en-US" altLang="ko-KR" sz="2000" b="1" dirty="0">
              <a:latin typeface="Arial" charset="0"/>
            </a:endParaRPr>
          </a:p>
          <a:p>
            <a:r>
              <a:rPr lang="en-US" altLang="ko-KR" sz="2000" b="1" dirty="0">
                <a:latin typeface="Arial" charset="0"/>
              </a:rPr>
              <a:t>    - Frames are spaced </a:t>
            </a:r>
            <a:r>
              <a:rPr lang="en-US" altLang="ko-KR" sz="2000" b="1" dirty="0" smtClean="0">
                <a:latin typeface="Arial" charset="0"/>
              </a:rPr>
              <a:t>widely</a:t>
            </a:r>
            <a:endParaRPr lang="en-US" altLang="ko-KR" sz="2000" dirty="0">
              <a:latin typeface="Arial" charset="0"/>
            </a:endParaRPr>
          </a:p>
          <a:p>
            <a:r>
              <a:rPr lang="en-US" altLang="ko-KR" sz="2000" dirty="0">
                <a:latin typeface="Arial" charset="0"/>
              </a:rPr>
              <a:t>    </a:t>
            </a:r>
            <a:r>
              <a:rPr lang="en-US" altLang="ko-KR" sz="2000" b="1" dirty="0">
                <a:latin typeface="Arial" charset="0"/>
              </a:rPr>
              <a:t>- Keel, </a:t>
            </a:r>
            <a:r>
              <a:rPr lang="en-US" altLang="ko-KR" sz="2000" b="1" dirty="0" err="1">
                <a:latin typeface="Arial" charset="0"/>
              </a:rPr>
              <a:t>longitudinals</a:t>
            </a:r>
            <a:r>
              <a:rPr lang="en-US" altLang="ko-KR" sz="2000" b="1" dirty="0">
                <a:latin typeface="Arial" charset="0"/>
              </a:rPr>
              <a:t>, stringers, deck girders, plates</a:t>
            </a:r>
          </a:p>
          <a:p>
            <a:endParaRPr lang="en-US" altLang="ko-KR" sz="2000" b="1" i="1" dirty="0">
              <a:latin typeface="Arial" charset="0"/>
            </a:endParaRPr>
          </a:p>
          <a:p>
            <a:r>
              <a:rPr lang="en-US" altLang="ko-KR" sz="2000" b="1" i="1" dirty="0">
                <a:latin typeface="Arial" charset="0"/>
              </a:rPr>
              <a:t>Primary role</a:t>
            </a:r>
            <a:r>
              <a:rPr lang="en-US" altLang="ko-KR" sz="2000" b="1" dirty="0">
                <a:latin typeface="Arial" charset="0"/>
              </a:rPr>
              <a:t> of longitudinal members : </a:t>
            </a:r>
            <a:r>
              <a:rPr lang="en-US" altLang="ko-KR" sz="2000" b="1" i="1" dirty="0">
                <a:latin typeface="Arial" charset="0"/>
              </a:rPr>
              <a:t>to resist the </a:t>
            </a:r>
          </a:p>
          <a:p>
            <a:r>
              <a:rPr lang="en-US" altLang="ko-KR" sz="2000" b="1" i="1" dirty="0">
                <a:latin typeface="Arial" charset="0"/>
              </a:rPr>
              <a:t>   longitudinal bending stress due to sagging and hogging</a:t>
            </a:r>
            <a:r>
              <a:rPr lang="en-US" altLang="ko-KR" sz="2000" b="1" dirty="0">
                <a:latin typeface="Arial" charset="0"/>
              </a:rPr>
              <a:t>.</a:t>
            </a:r>
          </a:p>
          <a:p>
            <a:pPr>
              <a:buFontTx/>
              <a:buChar char="•"/>
            </a:pPr>
            <a:endParaRPr lang="en-US" altLang="ko-KR" sz="2000" b="1" dirty="0">
              <a:latin typeface="Arial" charset="0"/>
            </a:endParaRPr>
          </a:p>
          <a:p>
            <a:r>
              <a:rPr lang="en-US" altLang="ko-KR" sz="2000" b="1" dirty="0">
                <a:latin typeface="Arial" charset="0"/>
              </a:rPr>
              <a:t>A typical wave length in the ocean is 300ft. Ships of this length</a:t>
            </a:r>
          </a:p>
          <a:p>
            <a:r>
              <a:rPr lang="en-US" altLang="ko-KR" sz="2000" b="1" dirty="0">
                <a:latin typeface="Arial" charset="0"/>
              </a:rPr>
              <a:t>   or greater are likely to experience considerable longitudinal</a:t>
            </a:r>
          </a:p>
          <a:p>
            <a:r>
              <a:rPr lang="en-US" altLang="ko-KR" sz="2000" b="1" dirty="0">
                <a:latin typeface="Arial" charset="0"/>
              </a:rPr>
              <a:t>   bending stress.</a:t>
            </a:r>
          </a:p>
          <a:p>
            <a:pPr>
              <a:buFontTx/>
              <a:buChar char="•"/>
            </a:pPr>
            <a:endParaRPr lang="en-US" altLang="ko-KR" sz="2000" b="1" dirty="0">
              <a:latin typeface="Arial" charset="0"/>
            </a:endParaRPr>
          </a:p>
          <a:p>
            <a:r>
              <a:rPr lang="en-US" altLang="ko-KR" sz="2000" b="1" dirty="0">
                <a:latin typeface="Arial" charset="0"/>
              </a:rPr>
              <a:t>Ship that are longer than about 300ft (long ship) tend to have a </a:t>
            </a:r>
          </a:p>
          <a:p>
            <a:r>
              <a:rPr lang="en-US" altLang="ko-KR" sz="2000" b="1" dirty="0">
                <a:latin typeface="Arial" charset="0"/>
              </a:rPr>
              <a:t>   greater number of longitudinal members than transverse</a:t>
            </a:r>
          </a:p>
          <a:p>
            <a:r>
              <a:rPr lang="en-US" altLang="ko-KR" sz="2000" b="1" dirty="0">
                <a:latin typeface="Arial" charset="0"/>
              </a:rPr>
              <a:t>   members.</a:t>
            </a:r>
          </a:p>
          <a:p>
            <a:r>
              <a:rPr lang="en-US" altLang="ko-KR" b="1" dirty="0"/>
              <a:t> 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660650" y="44450"/>
            <a:ext cx="374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Framing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49815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Transverse Framing System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76200" y="1920875"/>
            <a:ext cx="8840788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u="sng">
                <a:latin typeface="Arial" charset="0"/>
              </a:rPr>
              <a:t>Transverse Framing System</a:t>
            </a:r>
            <a:r>
              <a:rPr lang="en-US" altLang="ko-KR" b="1">
                <a:latin typeface="Arial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  - Longitudinals are spaced widely but deep.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  - Frames are spaced closely and continuously</a:t>
            </a:r>
          </a:p>
          <a:p>
            <a:pPr>
              <a:lnSpc>
                <a:spcPct val="120000"/>
              </a:lnSpc>
            </a:pPr>
            <a:endParaRPr lang="en-US" altLang="ko-KR" b="1" u="sng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ko-KR" b="1" u="sng">
                <a:latin typeface="Arial" charset="0"/>
              </a:rPr>
              <a:t>Transverse members</a:t>
            </a:r>
            <a:r>
              <a:rPr lang="en-US" altLang="ko-KR" b="1">
                <a:latin typeface="Arial" charset="0"/>
              </a:rPr>
              <a:t> : frame, floor, deck beam, plating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</a:t>
            </a:r>
            <a:r>
              <a:rPr lang="en-US" altLang="ko-KR" b="1" i="1">
                <a:latin typeface="Arial" charset="0"/>
              </a:rPr>
              <a:t>Primary role</a:t>
            </a:r>
            <a:r>
              <a:rPr lang="en-US" altLang="ko-KR" b="1">
                <a:latin typeface="Arial" charset="0"/>
              </a:rPr>
              <a:t> of transverse members : </a:t>
            </a:r>
            <a:r>
              <a:rPr lang="en-US" altLang="ko-KR" b="1" u="sng">
                <a:latin typeface="Arial" charset="0"/>
              </a:rPr>
              <a:t>to resist hydrostatic 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				                        </a:t>
            </a:r>
            <a:r>
              <a:rPr lang="en-US" altLang="ko-KR" b="1" u="sng">
                <a:latin typeface="Arial" charset="0"/>
              </a:rPr>
              <a:t>loads.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Ships shorter than 300ft and submersibles</a:t>
            </a:r>
          </a:p>
          <a:p>
            <a:pPr>
              <a:lnSpc>
                <a:spcPct val="120000"/>
              </a:lnSpc>
            </a:pPr>
            <a:endParaRPr lang="en-US" altLang="ko-KR" b="1">
              <a:latin typeface="Arial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2660650" y="44450"/>
            <a:ext cx="374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Framing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4819650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Combined Framing System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8815388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u="sng">
                <a:latin typeface="Arial" charset="0"/>
              </a:rPr>
              <a:t>Combination of longitudinal and transverse framing system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solidFill>
                  <a:srgbClr val="FF0066"/>
                </a:solidFill>
                <a:latin typeface="Arial" charset="0"/>
              </a:rPr>
              <a:t>Purpose</a:t>
            </a:r>
            <a:r>
              <a:rPr lang="en-US" altLang="ko-KR" b="1">
                <a:latin typeface="Arial" charset="0"/>
              </a:rPr>
              <a:t> : 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- </a:t>
            </a:r>
            <a:r>
              <a:rPr lang="en-US" altLang="ko-KR" b="1">
                <a:solidFill>
                  <a:srgbClr val="0066FF"/>
                </a:solidFill>
                <a:latin typeface="Arial" charset="0"/>
              </a:rPr>
              <a:t>To optimize the structural arrangement for the expected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solidFill>
                  <a:srgbClr val="0066FF"/>
                </a:solidFill>
                <a:latin typeface="Arial" charset="0"/>
              </a:rPr>
              <a:t>      loading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solidFill>
                  <a:srgbClr val="0066FF"/>
                </a:solidFill>
                <a:latin typeface="Arial" charset="0"/>
              </a:rPr>
              <a:t>   - To minimize the cost</a:t>
            </a:r>
          </a:p>
          <a:p>
            <a:pPr>
              <a:lnSpc>
                <a:spcPct val="120000"/>
              </a:lnSpc>
            </a:pPr>
            <a:endParaRPr lang="en-US" altLang="ko-KR" b="1">
              <a:solidFill>
                <a:srgbClr val="0066FF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Typical combination : 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   - Longitudinals and stringers with shallow frame</a:t>
            </a:r>
          </a:p>
          <a:p>
            <a:pPr>
              <a:lnSpc>
                <a:spcPct val="120000"/>
              </a:lnSpc>
            </a:pPr>
            <a:r>
              <a:rPr lang="en-US" altLang="ko-KR" b="1">
                <a:latin typeface="Arial" charset="0"/>
              </a:rPr>
              <a:t>      - Deep frame every 3</a:t>
            </a:r>
            <a:r>
              <a:rPr lang="en-US" altLang="ko-KR" b="1" baseline="30000">
                <a:latin typeface="Arial" charset="0"/>
              </a:rPr>
              <a:t>rd</a:t>
            </a:r>
            <a:r>
              <a:rPr lang="en-US" altLang="ko-KR" b="1">
                <a:latin typeface="Arial" charset="0"/>
              </a:rPr>
              <a:t>  or 4</a:t>
            </a:r>
            <a:r>
              <a:rPr lang="en-US" altLang="ko-KR" b="1" baseline="30000">
                <a:latin typeface="Arial" charset="0"/>
              </a:rPr>
              <a:t>th</a:t>
            </a:r>
            <a:r>
              <a:rPr lang="en-US" altLang="ko-KR" b="1">
                <a:latin typeface="Arial" charset="0"/>
              </a:rPr>
              <a:t> frame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660650" y="44450"/>
            <a:ext cx="374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Framing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framingSyste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6629400" cy="655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895600" y="76200"/>
            <a:ext cx="3317875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200" b="1">
                <a:latin typeface="Arial" charset="0"/>
              </a:rPr>
              <a:t>Double Bottoms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0" y="135255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Two watertight bottoms with a void space in between </a:t>
            </a:r>
            <a:r>
              <a:rPr lang="en-US" altLang="ko-KR" sz="2000" b="1" u="sng">
                <a:latin typeface="Arial" charset="0"/>
              </a:rPr>
              <a:t>to withstand</a:t>
            </a:r>
            <a:r>
              <a:rPr lang="en-US" altLang="ko-KR" sz="2000" b="1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</a:t>
            </a:r>
            <a:r>
              <a:rPr lang="en-US" altLang="ko-KR" sz="2000" b="1" i="1">
                <a:latin typeface="Arial" charset="0"/>
              </a:rPr>
              <a:t>the upward pressure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</a:t>
            </a:r>
            <a:r>
              <a:rPr lang="en-US" altLang="ko-KR" sz="2000" b="1" i="1">
                <a:latin typeface="Arial" charset="0"/>
              </a:rPr>
              <a:t>bending stresses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</a:t>
            </a:r>
            <a:r>
              <a:rPr lang="en-US" altLang="ko-KR" sz="2000" b="1" i="1">
                <a:latin typeface="Arial" charset="0"/>
              </a:rPr>
              <a:t>bottom damage by grounding and underwater shock</a:t>
            </a:r>
            <a:r>
              <a:rPr lang="en-US" altLang="ko-KR" sz="2000" b="1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altLang="ko-KR" sz="2000" b="1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The double bottom provides a space for storing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fuel oil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ballast water &amp; fresh water 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- smooth inner bottom which make it easier to arrange cargo &amp;</a:t>
            </a:r>
          </a:p>
          <a:p>
            <a:pPr>
              <a:lnSpc>
                <a:spcPct val="120000"/>
              </a:lnSpc>
            </a:pPr>
            <a:r>
              <a:rPr lang="en-US" altLang="ko-KR" sz="2000" b="1">
                <a:latin typeface="Arial" charset="0"/>
              </a:rPr>
              <a:t>        equipment and clean the cargo hold.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438400" y="76200"/>
            <a:ext cx="4354513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200" b="1">
                <a:latin typeface="Arial" charset="0"/>
              </a:rPr>
              <a:t>Watertight Bulkheads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28600" y="1371600"/>
            <a:ext cx="8543925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Large bulkhead which splits the the hull into separate sections</a:t>
            </a:r>
          </a:p>
          <a:p>
            <a:pPr>
              <a:lnSpc>
                <a:spcPct val="120000"/>
              </a:lnSpc>
            </a:pPr>
            <a:r>
              <a:rPr lang="en-US" altLang="ko-KR" sz="2200" b="1" u="sng">
                <a:solidFill>
                  <a:srgbClr val="FF0066"/>
                </a:solidFill>
                <a:latin typeface="Arial" charset="0"/>
              </a:rPr>
              <a:t>Primary role</a:t>
            </a:r>
            <a:r>
              <a:rPr lang="en-US" altLang="ko-KR" sz="2200" b="1">
                <a:solidFill>
                  <a:srgbClr val="FF0066"/>
                </a:solidFill>
                <a:latin typeface="Arial" charset="0"/>
              </a:rPr>
              <a:t>  </a:t>
            </a:r>
          </a:p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    - </a:t>
            </a:r>
            <a:r>
              <a:rPr lang="en-US" altLang="ko-KR" sz="2200" b="1" i="1">
                <a:solidFill>
                  <a:schemeClr val="accent2"/>
                </a:solidFill>
                <a:latin typeface="Arial" charset="0"/>
              </a:rPr>
              <a:t>Stiffening  the ship</a:t>
            </a:r>
          </a:p>
          <a:p>
            <a:pPr>
              <a:lnSpc>
                <a:spcPct val="120000"/>
              </a:lnSpc>
            </a:pPr>
            <a:r>
              <a:rPr lang="en-US" altLang="ko-KR" sz="2200" b="1">
                <a:solidFill>
                  <a:schemeClr val="accent2"/>
                </a:solidFill>
                <a:latin typeface="Arial" charset="0"/>
              </a:rPr>
              <a:t>    - </a:t>
            </a:r>
            <a:r>
              <a:rPr lang="en-US" altLang="ko-KR" sz="2200" b="1" i="1">
                <a:solidFill>
                  <a:schemeClr val="accent2"/>
                </a:solidFill>
                <a:latin typeface="Arial" charset="0"/>
              </a:rPr>
              <a:t>Reducing the effect of damage</a:t>
            </a:r>
            <a:r>
              <a:rPr lang="en-US" altLang="ko-KR" sz="2200" b="1" i="1">
                <a:latin typeface="Arial" charset="0"/>
              </a:rPr>
              <a:t>  </a:t>
            </a:r>
          </a:p>
          <a:p>
            <a:pPr>
              <a:lnSpc>
                <a:spcPct val="120000"/>
              </a:lnSpc>
            </a:pPr>
            <a:endParaRPr lang="en-US" altLang="ko-KR" sz="2200" b="1" i="1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The careful positioning the bulkheads allows the ship to fulfill</a:t>
            </a:r>
          </a:p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   the damage stability criteria.</a:t>
            </a:r>
          </a:p>
          <a:p>
            <a:pPr>
              <a:lnSpc>
                <a:spcPct val="120000"/>
              </a:lnSpc>
            </a:pPr>
            <a:endParaRPr lang="en-US" altLang="ko-KR" sz="2200" b="1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The bulkheads are often stiffened by steel members in the </a:t>
            </a:r>
          </a:p>
          <a:p>
            <a:pPr>
              <a:lnSpc>
                <a:spcPct val="120000"/>
              </a:lnSpc>
            </a:pPr>
            <a:r>
              <a:rPr lang="en-US" altLang="ko-KR" sz="2200" b="1">
                <a:latin typeface="Arial" charset="0"/>
              </a:rPr>
              <a:t>   vertical and horizontal directions.</a:t>
            </a:r>
          </a:p>
          <a:p>
            <a:pPr>
              <a:lnSpc>
                <a:spcPct val="120000"/>
              </a:lnSpc>
            </a:pPr>
            <a:endParaRPr lang="en-US" altLang="ko-KR" sz="2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76200"/>
            <a:ext cx="699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6.4 Modes of Structural Failure 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557212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2800" b="1">
                <a:latin typeface="Arial" charset="0"/>
              </a:rPr>
              <a:t>1. </a:t>
            </a:r>
            <a:r>
              <a:rPr lang="en-US" altLang="ko-KR" sz="2800" b="1">
                <a:latin typeface="Arial" charset="0"/>
              </a:rPr>
              <a:t>Tensile or Compressive Yield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8505825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rgbClr val="FF0066"/>
                </a:solidFill>
              </a:rPr>
              <a:t>Slow plastic deformation of a structural component due to an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rgbClr val="FF0066"/>
                </a:solidFill>
              </a:rPr>
              <a:t>   applied stress greater than yield stress</a:t>
            </a:r>
            <a:r>
              <a:rPr lang="en-US" altLang="ko-KR" b="1" i="1"/>
              <a:t> </a:t>
            </a:r>
          </a:p>
          <a:p>
            <a:pPr>
              <a:lnSpc>
                <a:spcPct val="120000"/>
              </a:lnSpc>
            </a:pPr>
            <a:endParaRPr lang="en-US" altLang="ko-KR" b="1" i="1"/>
          </a:p>
          <a:p>
            <a:pPr>
              <a:lnSpc>
                <a:spcPct val="120000"/>
              </a:lnSpc>
            </a:pPr>
            <a:r>
              <a:rPr lang="en-US" altLang="ko-KR" b="1"/>
              <a:t>To avoid the yield, Safety factors are considered for ship </a:t>
            </a:r>
          </a:p>
          <a:p>
            <a:pPr>
              <a:lnSpc>
                <a:spcPct val="120000"/>
              </a:lnSpc>
            </a:pPr>
            <a:r>
              <a:rPr lang="en-US" altLang="ko-KR" b="1"/>
              <a:t>   constructions.</a:t>
            </a:r>
          </a:p>
          <a:p>
            <a:pPr>
              <a:lnSpc>
                <a:spcPct val="120000"/>
              </a:lnSpc>
            </a:pPr>
            <a:endParaRPr lang="en-US" altLang="ko-KR" b="1"/>
          </a:p>
          <a:p>
            <a:pPr>
              <a:lnSpc>
                <a:spcPct val="120000"/>
              </a:lnSpc>
            </a:pPr>
            <a:r>
              <a:rPr lang="en-US" altLang="ko-KR" b="1"/>
              <a:t>     </a:t>
            </a:r>
            <a:r>
              <a:rPr lang="en-US" altLang="ko-KR" b="1" i="1" u="sng">
                <a:solidFill>
                  <a:srgbClr val="FF0066"/>
                </a:solidFill>
              </a:rPr>
              <a:t>Safety factor = 2 or 3</a:t>
            </a:r>
            <a:r>
              <a:rPr lang="en-US" altLang="ko-KR" b="1"/>
              <a:t>  </a:t>
            </a:r>
          </a:p>
          <a:p>
            <a:pPr>
              <a:lnSpc>
                <a:spcPct val="120000"/>
              </a:lnSpc>
            </a:pPr>
            <a:r>
              <a:rPr lang="en-US" altLang="ko-KR" b="1"/>
              <a:t>    </a:t>
            </a: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(Maximum stress on ship hull will be 1/2  or 1/3 of yield 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     stress.)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28600" y="1447800"/>
            <a:ext cx="21113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2800" b="1">
                <a:latin typeface="Arial" charset="0"/>
              </a:rPr>
              <a:t>2. </a:t>
            </a:r>
            <a:r>
              <a:rPr lang="en-US" altLang="ko-KR" sz="2800" b="1">
                <a:latin typeface="Arial" charset="0"/>
              </a:rPr>
              <a:t>Buckling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04800" y="2286000"/>
            <a:ext cx="853440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rgbClr val="FF0066"/>
                </a:solidFill>
              </a:rPr>
              <a:t>Substantial dimension changes and sudden loss of stiffness 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rgbClr val="FF0066"/>
                </a:solidFill>
              </a:rPr>
              <a:t>caused by the compression of long column or plate</a:t>
            </a:r>
            <a:r>
              <a:rPr lang="en-US" altLang="ko-KR" b="1">
                <a:solidFill>
                  <a:srgbClr val="FF0066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endParaRPr lang="en-US" altLang="ko-KR" b="1">
              <a:solidFill>
                <a:srgbClr val="FF0066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altLang="ko-KR" b="1"/>
              <a:t>Buckling load on ship : cargo, waves, impact loads, etc.</a:t>
            </a:r>
          </a:p>
          <a:p>
            <a:pPr>
              <a:lnSpc>
                <a:spcPct val="120000"/>
              </a:lnSpc>
            </a:pPr>
            <a:r>
              <a:rPr lang="en-US" altLang="ko-KR" b="1"/>
              <a:t>   Ex</a:t>
            </a:r>
            <a:r>
              <a:rPr lang="en-US" altLang="ko-KR" b="1">
                <a:solidFill>
                  <a:schemeClr val="accent2"/>
                </a:solidFill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   Deck buckling : by sagging or hogging, loading on deck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   Side plate buckling : by waves, shock, groundings</a:t>
            </a:r>
          </a:p>
          <a:p>
            <a:pPr>
              <a:lnSpc>
                <a:spcPct val="120000"/>
              </a:lnSpc>
            </a:pPr>
            <a:r>
              <a:rPr lang="en-US" altLang="ko-KR" b="1" i="1">
                <a:solidFill>
                  <a:schemeClr val="accent2"/>
                </a:solidFill>
                <a:latin typeface="Arial" charset="0"/>
              </a:rPr>
              <a:t>   column bucking : by excessive axial loading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524000" y="76200"/>
            <a:ext cx="622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Modes of Structural Failure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28600" y="838200"/>
            <a:ext cx="3140075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2800" b="1">
                <a:latin typeface="Arial" charset="0"/>
              </a:rPr>
              <a:t>3. </a:t>
            </a:r>
            <a:r>
              <a:rPr lang="en-US" altLang="ko-KR" sz="2800" b="1">
                <a:latin typeface="Arial" charset="0"/>
              </a:rPr>
              <a:t>Fatigue Failure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90297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 i="1" dirty="0">
                <a:solidFill>
                  <a:srgbClr val="FF0066"/>
                </a:solidFill>
                <a:latin typeface="Arial" charset="0"/>
              </a:rPr>
              <a:t>The failure of a material from repeated application of stress</a:t>
            </a:r>
          </a:p>
          <a:p>
            <a:pPr>
              <a:lnSpc>
                <a:spcPct val="110000"/>
              </a:lnSpc>
            </a:pPr>
            <a:r>
              <a:rPr lang="en-US" altLang="ko-KR" b="1" i="1" dirty="0">
                <a:solidFill>
                  <a:srgbClr val="FF0066"/>
                </a:solidFill>
                <a:latin typeface="Arial" charset="0"/>
              </a:rPr>
              <a:t>such as from vibration</a:t>
            </a:r>
            <a:r>
              <a:rPr lang="en-US" altLang="ko-KR" b="1" dirty="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</a:pPr>
            <a:endParaRPr lang="en-US" altLang="ko-KR" b="1" u="sng" dirty="0"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en-US" altLang="ko-KR" b="1" u="sng" dirty="0">
                <a:latin typeface="Arial" charset="0"/>
              </a:rPr>
              <a:t>Endurance limit</a:t>
            </a:r>
            <a:r>
              <a:rPr lang="en-US" altLang="ko-KR" b="1" dirty="0">
                <a:latin typeface="Arial" charset="0"/>
              </a:rPr>
              <a:t> : stress below which will not fail from fatigue</a:t>
            </a:r>
          </a:p>
          <a:p>
            <a:pPr>
              <a:lnSpc>
                <a:spcPct val="110000"/>
              </a:lnSpc>
            </a:pPr>
            <a:endParaRPr lang="en-US" altLang="ko-KR" b="1" dirty="0"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en-US" altLang="ko-KR" b="1" dirty="0">
                <a:latin typeface="Arial" charset="0"/>
              </a:rPr>
              <a:t>Fatigue failure is affected by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- material composition (impurities, carbon contents, 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  internal defects)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- surface finish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- environments (corrosion, salinities, sulfites, moisture,..)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- geometry (sharp corners, discontinuities)</a:t>
            </a:r>
          </a:p>
          <a:p>
            <a:pPr>
              <a:lnSpc>
                <a:spcPct val="110000"/>
              </a:lnSpc>
            </a:pPr>
            <a:r>
              <a:rPr lang="en-US" altLang="ko-KR" sz="2000" b="1" dirty="0">
                <a:latin typeface="Arial" charset="0"/>
              </a:rPr>
              <a:t>   - workmanship (welding, fit-up)</a:t>
            </a:r>
          </a:p>
          <a:p>
            <a:pPr>
              <a:lnSpc>
                <a:spcPct val="110000"/>
              </a:lnSpc>
            </a:pPr>
            <a:endParaRPr lang="en-US" altLang="ko-KR" sz="2000" b="1" dirty="0"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en-US" altLang="ko-KR" b="1" u="sng" dirty="0">
                <a:latin typeface="Arial" charset="0"/>
              </a:rPr>
              <a:t>Fatigue generally creates</a:t>
            </a:r>
            <a:r>
              <a:rPr lang="en-US" altLang="ko-KR" b="1" i="1" u="sng" dirty="0">
                <a:latin typeface="Arial" charset="0"/>
              </a:rPr>
              <a:t> cracks </a:t>
            </a:r>
            <a:r>
              <a:rPr lang="en-US" altLang="ko-KR" b="1" dirty="0">
                <a:latin typeface="Arial" charset="0"/>
              </a:rPr>
              <a:t>on the ship hull.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1524000" y="76200"/>
            <a:ext cx="622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Modes of Structural Failure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1028"/>
          <p:cNvSpPr txBox="1">
            <a:spLocks noChangeArrowheads="1"/>
          </p:cNvSpPr>
          <p:nvPr/>
        </p:nvSpPr>
        <p:spPr bwMode="auto">
          <a:xfrm>
            <a:off x="228600" y="1066800"/>
            <a:ext cx="3160713" cy="547687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2800" b="1" dirty="0">
                <a:latin typeface="Arial" charset="0"/>
              </a:rPr>
              <a:t>4. </a:t>
            </a:r>
            <a:r>
              <a:rPr lang="en-US" altLang="ko-KR" sz="2800" b="1" dirty="0">
                <a:latin typeface="Arial" charset="0"/>
              </a:rPr>
              <a:t>Brittle Fracture</a:t>
            </a:r>
          </a:p>
        </p:txBody>
      </p:sp>
      <p:sp>
        <p:nvSpPr>
          <p:cNvPr id="47109" name="Text Box 1029"/>
          <p:cNvSpPr txBox="1">
            <a:spLocks noChangeArrowheads="1"/>
          </p:cNvSpPr>
          <p:nvPr/>
        </p:nvSpPr>
        <p:spPr bwMode="auto">
          <a:xfrm>
            <a:off x="76200" y="1905000"/>
            <a:ext cx="9028113" cy="398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200" b="1" i="1" dirty="0">
                <a:solidFill>
                  <a:srgbClr val="FF0066"/>
                </a:solidFill>
                <a:latin typeface="Arial" charset="0"/>
              </a:rPr>
              <a:t>A sudden catastrophic failure with little or no plastic deformation</a:t>
            </a:r>
          </a:p>
          <a:p>
            <a:endParaRPr lang="en-US" altLang="ko-KR" sz="2200" b="1" i="1" dirty="0">
              <a:solidFill>
                <a:srgbClr val="FF0066"/>
              </a:solidFill>
              <a:latin typeface="Arial" charset="0"/>
            </a:endParaRPr>
          </a:p>
          <a:p>
            <a:r>
              <a:rPr lang="en-US" altLang="ko-KR" b="1" dirty="0">
                <a:latin typeface="Arial" charset="0"/>
              </a:rPr>
              <a:t>Brittle fracture depends on</a:t>
            </a:r>
          </a:p>
          <a:p>
            <a:endParaRPr lang="en-US" altLang="ko-KR" b="1" dirty="0">
              <a:latin typeface="Arial" charset="0"/>
            </a:endParaRPr>
          </a:p>
          <a:p>
            <a:r>
              <a:rPr lang="en-US" altLang="ko-KR" b="1" dirty="0">
                <a:solidFill>
                  <a:schemeClr val="accent2"/>
                </a:solidFill>
                <a:latin typeface="Arial" charset="0"/>
              </a:rPr>
              <a:t>Material</a:t>
            </a:r>
            <a:r>
              <a:rPr lang="en-US" altLang="ko-KR" b="1" dirty="0">
                <a:latin typeface="Arial" charset="0"/>
              </a:rPr>
              <a:t>:  	 	</a:t>
            </a:r>
            <a:r>
              <a:rPr lang="en-US" altLang="ko-KR" sz="2000" b="1" dirty="0">
                <a:latin typeface="Arial" charset="0"/>
              </a:rPr>
              <a:t>Low toughness &amp; high carbon material</a:t>
            </a:r>
          </a:p>
          <a:p>
            <a:endParaRPr lang="en-US" altLang="ko-KR" sz="2000" b="1" dirty="0">
              <a:solidFill>
                <a:schemeClr val="accent2"/>
              </a:solidFill>
              <a:latin typeface="Arial" charset="0"/>
            </a:endParaRPr>
          </a:p>
          <a:p>
            <a:r>
              <a:rPr lang="en-US" altLang="ko-KR" b="1" dirty="0">
                <a:solidFill>
                  <a:schemeClr val="accent2"/>
                </a:solidFill>
                <a:latin typeface="Arial" charset="0"/>
              </a:rPr>
              <a:t>Temperature:  	</a:t>
            </a:r>
            <a:r>
              <a:rPr lang="en-US" altLang="ko-KR" sz="2000" b="1" dirty="0">
                <a:latin typeface="Arial" charset="0"/>
              </a:rPr>
              <a:t>Material operating below its transition temperature</a:t>
            </a:r>
          </a:p>
          <a:p>
            <a:r>
              <a:rPr lang="en-US" altLang="ko-KR" b="1" dirty="0">
                <a:latin typeface="Arial" charset="0"/>
              </a:rPr>
              <a:t>    </a:t>
            </a:r>
          </a:p>
          <a:p>
            <a:r>
              <a:rPr lang="en-US" altLang="ko-KR" b="1" dirty="0">
                <a:solidFill>
                  <a:schemeClr val="accent2"/>
                </a:solidFill>
                <a:latin typeface="Arial" charset="0"/>
              </a:rPr>
              <a:t>Geometry: 		</a:t>
            </a:r>
            <a:r>
              <a:rPr lang="en-US" altLang="ko-KR" sz="2000" b="1" dirty="0">
                <a:latin typeface="Arial" charset="0"/>
              </a:rPr>
              <a:t>Weak point for crack : sharp corners, edges</a:t>
            </a:r>
          </a:p>
          <a:p>
            <a:r>
              <a:rPr lang="en-US" altLang="ko-KR" b="1" dirty="0">
                <a:latin typeface="Arial" charset="0"/>
              </a:rPr>
              <a:t> </a:t>
            </a:r>
          </a:p>
          <a:p>
            <a:r>
              <a:rPr lang="en-US" altLang="ko-KR" b="1" dirty="0">
                <a:solidFill>
                  <a:schemeClr val="accent2"/>
                </a:solidFill>
                <a:latin typeface="Arial" charset="0"/>
              </a:rPr>
              <a:t>Type / Rate of Loading</a:t>
            </a:r>
            <a:r>
              <a:rPr lang="en-US" altLang="ko-KR" b="1" dirty="0">
                <a:latin typeface="Arial" charset="0"/>
              </a:rPr>
              <a:t>:  </a:t>
            </a:r>
            <a:r>
              <a:rPr lang="en-US" altLang="ko-KR" sz="2000" b="1" dirty="0">
                <a:latin typeface="Arial" charset="0"/>
              </a:rPr>
              <a:t>Tensile/impact loadings are worse</a:t>
            </a:r>
          </a:p>
        </p:txBody>
      </p:sp>
      <p:sp>
        <p:nvSpPr>
          <p:cNvPr id="47111" name="Text Box 1031"/>
          <p:cNvSpPr txBox="1">
            <a:spLocks noChangeArrowheads="1"/>
          </p:cNvSpPr>
          <p:nvPr/>
        </p:nvSpPr>
        <p:spPr bwMode="auto">
          <a:xfrm>
            <a:off x="1524000" y="76200"/>
            <a:ext cx="622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Modes of Structural Failure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3376613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Distributed Weight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7227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ko-KR" b="1"/>
              <a:t>Weight of ship can be presented as a </a:t>
            </a:r>
            <a:r>
              <a:rPr lang="en-US" altLang="ko-KR" b="1" i="1">
                <a:solidFill>
                  <a:srgbClr val="FF0066"/>
                </a:solidFill>
              </a:rPr>
              <a:t>distributed force</a:t>
            </a:r>
            <a:r>
              <a:rPr lang="en-US" altLang="ko-KR" b="1"/>
              <a:t>.</a:t>
            </a:r>
          </a:p>
          <a:p>
            <a:pPr>
              <a:buFontTx/>
              <a:buChar char="-"/>
            </a:pPr>
            <a:r>
              <a:rPr lang="en-US" altLang="ko-KR" b="1"/>
              <a:t> Case I : </a:t>
            </a:r>
            <a:r>
              <a:rPr lang="en-US" altLang="ko-KR" b="1" i="1"/>
              <a:t>Uniformly distributed weight</a:t>
            </a:r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838200" y="2590800"/>
            <a:ext cx="5715000" cy="3089275"/>
            <a:chOff x="912" y="2016"/>
            <a:chExt cx="3600" cy="1946"/>
          </a:xfrm>
        </p:grpSpPr>
        <p:sp>
          <p:nvSpPr>
            <p:cNvPr id="6151" name="Line 7"/>
            <p:cNvSpPr>
              <a:spLocks noChangeShapeType="1"/>
            </p:cNvSpPr>
            <p:nvPr/>
          </p:nvSpPr>
          <p:spPr bwMode="auto">
            <a:xfrm>
              <a:off x="912" y="2832"/>
              <a:ext cx="35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912" y="2688"/>
              <a:ext cx="3600" cy="52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ko-KR" altLang="en-US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912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 flipV="1">
              <a:off x="1680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 flipV="1">
              <a:off x="2112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 flipV="1">
              <a:off x="2496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 flipV="1">
              <a:off x="4512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 flipV="1">
              <a:off x="1296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 flipV="1">
              <a:off x="2880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 flipV="1">
              <a:off x="3312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 flipV="1">
              <a:off x="3744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V="1">
              <a:off x="4128" y="3216"/>
              <a:ext cx="0" cy="38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2102" y="3674"/>
              <a:ext cx="6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b="1">
                  <a:solidFill>
                    <a:schemeClr val="accent2"/>
                  </a:solidFill>
                </a:rPr>
                <a:t>2 </a:t>
              </a:r>
              <a:r>
                <a:rPr lang="en-US" altLang="ko-KR" b="1">
                  <a:solidFill>
                    <a:schemeClr val="accent2"/>
                  </a:solidFill>
                </a:rPr>
                <a:t>LT/ft</a:t>
              </a:r>
            </a:p>
          </p:txBody>
        </p: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3264" y="2880"/>
              <a:ext cx="5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b="1"/>
                <a:t>barge</a:t>
              </a:r>
            </a:p>
          </p:txBody>
        </p:sp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912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 flipV="1">
              <a:off x="1680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 flipV="1">
              <a:off x="2112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 flipV="1">
              <a:off x="2496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25"/>
            <p:cNvSpPr>
              <a:spLocks noChangeShapeType="1"/>
            </p:cNvSpPr>
            <p:nvPr/>
          </p:nvSpPr>
          <p:spPr bwMode="auto">
            <a:xfrm flipV="1">
              <a:off x="4512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26"/>
            <p:cNvSpPr>
              <a:spLocks noChangeShapeType="1"/>
            </p:cNvSpPr>
            <p:nvPr/>
          </p:nvSpPr>
          <p:spPr bwMode="auto">
            <a:xfrm flipV="1">
              <a:off x="1296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7"/>
            <p:cNvSpPr>
              <a:spLocks noChangeShapeType="1"/>
            </p:cNvSpPr>
            <p:nvPr/>
          </p:nvSpPr>
          <p:spPr bwMode="auto">
            <a:xfrm flipV="1">
              <a:off x="2880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28"/>
            <p:cNvSpPr>
              <a:spLocks noChangeShapeType="1"/>
            </p:cNvSpPr>
            <p:nvPr/>
          </p:nvSpPr>
          <p:spPr bwMode="auto">
            <a:xfrm flipV="1">
              <a:off x="3312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 flipV="1">
              <a:off x="3744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 flipV="1">
              <a:off x="4128" y="2304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2256" y="2016"/>
              <a:ext cx="6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b="1">
                  <a:solidFill>
                    <a:srgbClr val="FF0066"/>
                  </a:solidFill>
                </a:rPr>
                <a:t>2 </a:t>
              </a:r>
              <a:r>
                <a:rPr lang="en-US" altLang="ko-KR" b="1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912" y="2880"/>
              <a:ext cx="35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Text Box 33"/>
            <p:cNvSpPr txBox="1">
              <a:spLocks noChangeArrowheads="1"/>
            </p:cNvSpPr>
            <p:nvPr/>
          </p:nvSpPr>
          <p:spPr bwMode="auto">
            <a:xfrm>
              <a:off x="2496" y="2736"/>
              <a:ext cx="4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/>
                <a:t>50 </a:t>
              </a:r>
              <a:r>
                <a:rPr lang="en-US" altLang="ko-KR"/>
                <a:t>ft</a:t>
              </a:r>
            </a:p>
          </p:txBody>
        </p:sp>
      </p:grpSp>
      <p:graphicFrame>
        <p:nvGraphicFramePr>
          <p:cNvPr id="178176" name="Object 1024"/>
          <p:cNvGraphicFramePr>
            <a:graphicFrameLocks noChangeAspect="1"/>
          </p:cNvGraphicFramePr>
          <p:nvPr/>
        </p:nvGraphicFramePr>
        <p:xfrm>
          <a:off x="914400" y="5867400"/>
          <a:ext cx="5484812" cy="776287"/>
        </p:xfrm>
        <a:graphic>
          <a:graphicData uri="http://schemas.openxmlformats.org/presentationml/2006/ole">
            <p:oleObj spid="_x0000_s178176" name="Equation" r:id="rId3" imgW="1917360" imgH="393480" progId="Equation.3">
              <p:embed/>
            </p:oleObj>
          </a:graphicData>
        </a:graphic>
      </p:graphicFrame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2482850" y="76200"/>
            <a:ext cx="422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Distributed Forces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04800" y="1295400"/>
            <a:ext cx="1617663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2800" b="1">
                <a:latin typeface="Arial" charset="0"/>
              </a:rPr>
              <a:t>5. </a:t>
            </a:r>
            <a:r>
              <a:rPr lang="en-US" altLang="ko-KR" sz="2800" b="1">
                <a:latin typeface="Arial" charset="0"/>
              </a:rPr>
              <a:t>Creep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163513" y="2057400"/>
            <a:ext cx="8980487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The slow plastic deformation of material due to continuously</a:t>
            </a:r>
          </a:p>
          <a:p>
            <a:pPr>
              <a:lnSpc>
                <a:spcPct val="130000"/>
              </a:lnSpc>
            </a:pP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applied stresses that are below its yield stress.</a:t>
            </a:r>
          </a:p>
          <a:p>
            <a:pPr>
              <a:lnSpc>
                <a:spcPct val="130000"/>
              </a:lnSpc>
              <a:buFontTx/>
              <a:buChar char="•"/>
            </a:pPr>
            <a:endParaRPr lang="en-US" altLang="ko-KR" b="1">
              <a:latin typeface="Arial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  <a:cs typeface="Times New Roman" pitchFamily="18" charset="0"/>
              </a:rPr>
              <a:t>Creep is not usually a concern in ship structures.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1524000" y="76200"/>
            <a:ext cx="622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Modes of Structural Failure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Problem:</a:t>
            </a:r>
            <a:br>
              <a:rPr lang="en-US">
                <a:latin typeface="Arial" charset="0"/>
              </a:rPr>
            </a:br>
            <a:r>
              <a:rPr lang="en-US" sz="2800">
                <a:latin typeface="Arial" charset="0"/>
              </a:rPr>
              <a:t>Identify the following ship structural elements:</a:t>
            </a: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0" y="1143000"/>
            <a:ext cx="38100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800" u="sng"/>
              <a:t>____________</a:t>
            </a:r>
            <a:r>
              <a:rPr lang="en-US" sz="2800"/>
              <a:t> </a:t>
            </a:r>
          </a:p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800">
                <a:latin typeface="Arial" charset="0"/>
              </a:rPr>
              <a:t>Strength Members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5638800" y="1143000"/>
            <a:ext cx="34290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800" u="sng"/>
              <a:t>__________</a:t>
            </a:r>
            <a:r>
              <a:rPr lang="en-US" sz="2800"/>
              <a:t> </a:t>
            </a:r>
          </a:p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800">
                <a:latin typeface="Arial" charset="0"/>
              </a:rPr>
              <a:t>Strength Members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_________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u="sng"/>
              <a:t>_______</a:t>
            </a:r>
          </a:p>
        </p:txBody>
      </p:sp>
      <p:sp>
        <p:nvSpPr>
          <p:cNvPr id="121861" name="Line 5"/>
          <p:cNvSpPr>
            <a:spLocks noChangeShapeType="1"/>
          </p:cNvSpPr>
          <p:nvPr/>
        </p:nvSpPr>
        <p:spPr bwMode="auto">
          <a:xfrm flipV="1">
            <a:off x="4800600" y="35052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2" name="Line 6"/>
          <p:cNvSpPr>
            <a:spLocks noChangeShapeType="1"/>
          </p:cNvSpPr>
          <p:nvPr/>
        </p:nvSpPr>
        <p:spPr bwMode="auto">
          <a:xfrm>
            <a:off x="4800600" y="6172200"/>
            <a:ext cx="0" cy="304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3" name="Line 7"/>
          <p:cNvSpPr>
            <a:spLocks noChangeShapeType="1"/>
          </p:cNvSpPr>
          <p:nvPr/>
        </p:nvSpPr>
        <p:spPr bwMode="auto">
          <a:xfrm>
            <a:off x="4572000" y="6172200"/>
            <a:ext cx="457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4" name="Line 8"/>
          <p:cNvSpPr>
            <a:spLocks noChangeShapeType="1"/>
          </p:cNvSpPr>
          <p:nvPr/>
        </p:nvSpPr>
        <p:spPr bwMode="auto">
          <a:xfrm>
            <a:off x="1981200" y="3886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5" name="Line 9"/>
          <p:cNvSpPr>
            <a:spLocks noChangeShapeType="1"/>
          </p:cNvSpPr>
          <p:nvPr/>
        </p:nvSpPr>
        <p:spPr bwMode="auto">
          <a:xfrm>
            <a:off x="3581400" y="6324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6" name="Line 10"/>
          <p:cNvSpPr>
            <a:spLocks noChangeShapeType="1"/>
          </p:cNvSpPr>
          <p:nvPr/>
        </p:nvSpPr>
        <p:spPr bwMode="auto">
          <a:xfrm>
            <a:off x="3505200" y="6324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7" name="Line 11"/>
          <p:cNvSpPr>
            <a:spLocks noChangeShapeType="1"/>
          </p:cNvSpPr>
          <p:nvPr/>
        </p:nvSpPr>
        <p:spPr bwMode="auto">
          <a:xfrm>
            <a:off x="1981200" y="48768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>
            <a:off x="2133600" y="4800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>
            <a:off x="3733800" y="38862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3657600" y="4038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1" name="Line 15"/>
          <p:cNvSpPr>
            <a:spLocks noChangeShapeType="1"/>
          </p:cNvSpPr>
          <p:nvPr/>
        </p:nvSpPr>
        <p:spPr bwMode="auto">
          <a:xfrm>
            <a:off x="2895600" y="64770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2" name="Line 16"/>
          <p:cNvSpPr>
            <a:spLocks noChangeShapeType="1"/>
          </p:cNvSpPr>
          <p:nvPr/>
        </p:nvSpPr>
        <p:spPr bwMode="auto">
          <a:xfrm>
            <a:off x="19812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3" name="Arc 17"/>
          <p:cNvSpPr>
            <a:spLocks/>
          </p:cNvSpPr>
          <p:nvPr/>
        </p:nvSpPr>
        <p:spPr bwMode="auto">
          <a:xfrm>
            <a:off x="1982788" y="5562600"/>
            <a:ext cx="914400" cy="9144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4" name="Arc 18"/>
          <p:cNvSpPr>
            <a:spLocks/>
          </p:cNvSpPr>
          <p:nvPr/>
        </p:nvSpPr>
        <p:spPr bwMode="auto">
          <a:xfrm>
            <a:off x="6553200" y="55626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5" name="Line 19"/>
          <p:cNvSpPr>
            <a:spLocks noChangeShapeType="1"/>
          </p:cNvSpPr>
          <p:nvPr/>
        </p:nvSpPr>
        <p:spPr bwMode="auto">
          <a:xfrm>
            <a:off x="74676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6" name="Line 20"/>
          <p:cNvSpPr>
            <a:spLocks noChangeShapeType="1"/>
          </p:cNvSpPr>
          <p:nvPr/>
        </p:nvSpPr>
        <p:spPr bwMode="auto">
          <a:xfrm>
            <a:off x="7315200" y="41148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7" name="Line 21"/>
          <p:cNvSpPr>
            <a:spLocks noChangeShapeType="1"/>
          </p:cNvSpPr>
          <p:nvPr/>
        </p:nvSpPr>
        <p:spPr bwMode="auto">
          <a:xfrm>
            <a:off x="4800600" y="63246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8" name="Arc 22"/>
          <p:cNvSpPr>
            <a:spLocks/>
          </p:cNvSpPr>
          <p:nvPr/>
        </p:nvSpPr>
        <p:spPr bwMode="auto">
          <a:xfrm>
            <a:off x="6400800" y="54102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9" name="Line 23"/>
          <p:cNvSpPr>
            <a:spLocks noChangeShapeType="1"/>
          </p:cNvSpPr>
          <p:nvPr/>
        </p:nvSpPr>
        <p:spPr bwMode="auto">
          <a:xfrm>
            <a:off x="4800600" y="41148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0" name="Line 24"/>
          <p:cNvSpPr>
            <a:spLocks noChangeShapeType="1"/>
          </p:cNvSpPr>
          <p:nvPr/>
        </p:nvSpPr>
        <p:spPr bwMode="auto">
          <a:xfrm>
            <a:off x="1447800" y="2362200"/>
            <a:ext cx="3124200" cy="3733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1" name="Line 25"/>
          <p:cNvSpPr>
            <a:spLocks noChangeShapeType="1"/>
          </p:cNvSpPr>
          <p:nvPr/>
        </p:nvSpPr>
        <p:spPr bwMode="auto">
          <a:xfrm>
            <a:off x="2438400" y="2819400"/>
            <a:ext cx="1066800" cy="3429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2" name="Line 26"/>
          <p:cNvSpPr>
            <a:spLocks noChangeShapeType="1"/>
          </p:cNvSpPr>
          <p:nvPr/>
        </p:nvSpPr>
        <p:spPr bwMode="auto">
          <a:xfrm>
            <a:off x="1981200" y="3276600"/>
            <a:ext cx="152400" cy="1447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3" name="Line 27"/>
          <p:cNvSpPr>
            <a:spLocks noChangeShapeType="1"/>
          </p:cNvSpPr>
          <p:nvPr/>
        </p:nvSpPr>
        <p:spPr bwMode="auto">
          <a:xfrm>
            <a:off x="2514600" y="3733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4" name="Line 28"/>
          <p:cNvSpPr>
            <a:spLocks noChangeShapeType="1"/>
          </p:cNvSpPr>
          <p:nvPr/>
        </p:nvSpPr>
        <p:spPr bwMode="auto">
          <a:xfrm>
            <a:off x="1676400" y="4191000"/>
            <a:ext cx="304800" cy="7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5" name="Line 29"/>
          <p:cNvSpPr>
            <a:spLocks noChangeShapeType="1"/>
          </p:cNvSpPr>
          <p:nvPr/>
        </p:nvSpPr>
        <p:spPr bwMode="auto">
          <a:xfrm>
            <a:off x="6172200" y="2362200"/>
            <a:ext cx="114300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6" name="Line 30"/>
          <p:cNvSpPr>
            <a:spLocks noChangeShapeType="1"/>
          </p:cNvSpPr>
          <p:nvPr/>
        </p:nvSpPr>
        <p:spPr bwMode="auto">
          <a:xfrm flipH="1">
            <a:off x="5562600" y="2819400"/>
            <a:ext cx="609600" cy="3505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7" name="Line 31"/>
          <p:cNvSpPr>
            <a:spLocks noChangeShapeType="1"/>
          </p:cNvSpPr>
          <p:nvPr/>
        </p:nvSpPr>
        <p:spPr bwMode="auto">
          <a:xfrm flipH="1">
            <a:off x="5486400" y="32766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8" name="Line 32"/>
          <p:cNvSpPr>
            <a:spLocks noChangeShapeType="1"/>
          </p:cNvSpPr>
          <p:nvPr/>
        </p:nvSpPr>
        <p:spPr bwMode="auto">
          <a:xfrm>
            <a:off x="6172200" y="3733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Answer:</a:t>
            </a:r>
            <a:br>
              <a:rPr lang="en-US">
                <a:latin typeface="Arial" charset="0"/>
              </a:rPr>
            </a:br>
            <a:r>
              <a:rPr lang="en-US" sz="2800">
                <a:latin typeface="Arial" charset="0"/>
              </a:rPr>
              <a:t>Identify the following ship structural elements: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0" y="1371600"/>
            <a:ext cx="38100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200" u="sng">
                <a:latin typeface="Arial" charset="0"/>
              </a:rPr>
              <a:t>Longitudinal</a:t>
            </a:r>
            <a:r>
              <a:rPr lang="en-US" sz="2200">
                <a:latin typeface="Arial" charset="0"/>
              </a:rPr>
              <a:t> </a:t>
            </a:r>
            <a:br>
              <a:rPr lang="en-US" sz="2200">
                <a:latin typeface="Arial" charset="0"/>
              </a:rPr>
            </a:br>
            <a:r>
              <a:rPr lang="en-US" sz="2200">
                <a:latin typeface="Arial" charset="0"/>
              </a:rPr>
              <a:t>Strength Members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Keel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Longitudinal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Stringer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Deck Girder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Plating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5638800" y="1219200"/>
            <a:ext cx="34290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SzPct val="100000"/>
            </a:pPr>
            <a:r>
              <a:rPr lang="en-US" sz="2200" u="sng">
                <a:latin typeface="Arial" charset="0"/>
              </a:rPr>
              <a:t>Transverse</a:t>
            </a:r>
            <a:r>
              <a:rPr lang="en-US" sz="2200">
                <a:latin typeface="Arial" charset="0"/>
              </a:rPr>
              <a:t> </a:t>
            </a:r>
            <a:br>
              <a:rPr lang="en-US" sz="2200">
                <a:latin typeface="Arial" charset="0"/>
              </a:rPr>
            </a:br>
            <a:r>
              <a:rPr lang="en-US" sz="2200">
                <a:latin typeface="Arial" charset="0"/>
              </a:rPr>
              <a:t>Strength Members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Frame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Floor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Deck Beam</a:t>
            </a:r>
          </a:p>
          <a:p>
            <a:pPr marL="742950" lvl="1" indent="-285750" eaLnBrk="0" hangingPunct="0">
              <a:spcBef>
                <a:spcPct val="20000"/>
              </a:spcBef>
              <a:buSzPct val="100000"/>
              <a:buFontTx/>
              <a:buChar char="–"/>
            </a:pPr>
            <a:r>
              <a:rPr lang="en-US" sz="2200" u="sng">
                <a:latin typeface="Arial" charset="0"/>
              </a:rPr>
              <a:t>Plating</a:t>
            </a:r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 flipV="1">
            <a:off x="4800600" y="35052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>
            <a:off x="4800600" y="6172200"/>
            <a:ext cx="0" cy="304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>
            <a:off x="4572000" y="6172200"/>
            <a:ext cx="457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1981200" y="3886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3" name="Line 9"/>
          <p:cNvSpPr>
            <a:spLocks noChangeShapeType="1"/>
          </p:cNvSpPr>
          <p:nvPr/>
        </p:nvSpPr>
        <p:spPr bwMode="auto">
          <a:xfrm>
            <a:off x="3581400" y="6324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4" name="Line 10"/>
          <p:cNvSpPr>
            <a:spLocks noChangeShapeType="1"/>
          </p:cNvSpPr>
          <p:nvPr/>
        </p:nvSpPr>
        <p:spPr bwMode="auto">
          <a:xfrm>
            <a:off x="3505200" y="6324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5" name="Line 11"/>
          <p:cNvSpPr>
            <a:spLocks noChangeShapeType="1"/>
          </p:cNvSpPr>
          <p:nvPr/>
        </p:nvSpPr>
        <p:spPr bwMode="auto">
          <a:xfrm>
            <a:off x="1981200" y="48768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>
            <a:off x="2133600" y="4800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7" name="Line 13"/>
          <p:cNvSpPr>
            <a:spLocks noChangeShapeType="1"/>
          </p:cNvSpPr>
          <p:nvPr/>
        </p:nvSpPr>
        <p:spPr bwMode="auto">
          <a:xfrm>
            <a:off x="3733800" y="38862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8" name="Line 14"/>
          <p:cNvSpPr>
            <a:spLocks noChangeShapeType="1"/>
          </p:cNvSpPr>
          <p:nvPr/>
        </p:nvSpPr>
        <p:spPr bwMode="auto">
          <a:xfrm>
            <a:off x="3657600" y="4038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9" name="Line 15"/>
          <p:cNvSpPr>
            <a:spLocks noChangeShapeType="1"/>
          </p:cNvSpPr>
          <p:nvPr/>
        </p:nvSpPr>
        <p:spPr bwMode="auto">
          <a:xfrm>
            <a:off x="2895600" y="64770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0" name="Line 16"/>
          <p:cNvSpPr>
            <a:spLocks noChangeShapeType="1"/>
          </p:cNvSpPr>
          <p:nvPr/>
        </p:nvSpPr>
        <p:spPr bwMode="auto">
          <a:xfrm>
            <a:off x="19812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1" name="Arc 17"/>
          <p:cNvSpPr>
            <a:spLocks/>
          </p:cNvSpPr>
          <p:nvPr/>
        </p:nvSpPr>
        <p:spPr bwMode="auto">
          <a:xfrm>
            <a:off x="1982788" y="5562600"/>
            <a:ext cx="914400" cy="9144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2" name="Arc 18"/>
          <p:cNvSpPr>
            <a:spLocks/>
          </p:cNvSpPr>
          <p:nvPr/>
        </p:nvSpPr>
        <p:spPr bwMode="auto">
          <a:xfrm>
            <a:off x="6553200" y="55626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3" name="Line 19"/>
          <p:cNvSpPr>
            <a:spLocks noChangeShapeType="1"/>
          </p:cNvSpPr>
          <p:nvPr/>
        </p:nvSpPr>
        <p:spPr bwMode="auto">
          <a:xfrm>
            <a:off x="74676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4" name="Line 20"/>
          <p:cNvSpPr>
            <a:spLocks noChangeShapeType="1"/>
          </p:cNvSpPr>
          <p:nvPr/>
        </p:nvSpPr>
        <p:spPr bwMode="auto">
          <a:xfrm>
            <a:off x="7315200" y="41148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5" name="Line 21"/>
          <p:cNvSpPr>
            <a:spLocks noChangeShapeType="1"/>
          </p:cNvSpPr>
          <p:nvPr/>
        </p:nvSpPr>
        <p:spPr bwMode="auto">
          <a:xfrm>
            <a:off x="4800600" y="63246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6" name="Arc 22"/>
          <p:cNvSpPr>
            <a:spLocks/>
          </p:cNvSpPr>
          <p:nvPr/>
        </p:nvSpPr>
        <p:spPr bwMode="auto">
          <a:xfrm>
            <a:off x="6400800" y="54102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7" name="Line 23"/>
          <p:cNvSpPr>
            <a:spLocks noChangeShapeType="1"/>
          </p:cNvSpPr>
          <p:nvPr/>
        </p:nvSpPr>
        <p:spPr bwMode="auto">
          <a:xfrm>
            <a:off x="4800600" y="41148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8" name="Line 24"/>
          <p:cNvSpPr>
            <a:spLocks noChangeShapeType="1"/>
          </p:cNvSpPr>
          <p:nvPr/>
        </p:nvSpPr>
        <p:spPr bwMode="auto">
          <a:xfrm>
            <a:off x="1447800" y="2362200"/>
            <a:ext cx="3124200" cy="3733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9" name="Line 25"/>
          <p:cNvSpPr>
            <a:spLocks noChangeShapeType="1"/>
          </p:cNvSpPr>
          <p:nvPr/>
        </p:nvSpPr>
        <p:spPr bwMode="auto">
          <a:xfrm>
            <a:off x="2438400" y="2819400"/>
            <a:ext cx="1066800" cy="3429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0" name="Line 26"/>
          <p:cNvSpPr>
            <a:spLocks noChangeShapeType="1"/>
          </p:cNvSpPr>
          <p:nvPr/>
        </p:nvSpPr>
        <p:spPr bwMode="auto">
          <a:xfrm>
            <a:off x="1905000" y="3200400"/>
            <a:ext cx="22860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1" name="Line 27"/>
          <p:cNvSpPr>
            <a:spLocks noChangeShapeType="1"/>
          </p:cNvSpPr>
          <p:nvPr/>
        </p:nvSpPr>
        <p:spPr bwMode="auto">
          <a:xfrm>
            <a:off x="2362200" y="35814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2" name="Line 28"/>
          <p:cNvSpPr>
            <a:spLocks noChangeShapeType="1"/>
          </p:cNvSpPr>
          <p:nvPr/>
        </p:nvSpPr>
        <p:spPr bwMode="auto">
          <a:xfrm>
            <a:off x="1676400" y="4038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3" name="Line 29"/>
          <p:cNvSpPr>
            <a:spLocks noChangeShapeType="1"/>
          </p:cNvSpPr>
          <p:nvPr/>
        </p:nvSpPr>
        <p:spPr bwMode="auto">
          <a:xfrm>
            <a:off x="6172200" y="2209800"/>
            <a:ext cx="106680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4" name="Line 30"/>
          <p:cNvSpPr>
            <a:spLocks noChangeShapeType="1"/>
          </p:cNvSpPr>
          <p:nvPr/>
        </p:nvSpPr>
        <p:spPr bwMode="auto">
          <a:xfrm flipH="1">
            <a:off x="5562600" y="2667000"/>
            <a:ext cx="609600" cy="3505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5" name="Line 31"/>
          <p:cNvSpPr>
            <a:spLocks noChangeShapeType="1"/>
          </p:cNvSpPr>
          <p:nvPr/>
        </p:nvSpPr>
        <p:spPr bwMode="auto">
          <a:xfrm flipH="1">
            <a:off x="5486400" y="3048000"/>
            <a:ext cx="6858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6" name="Line 32"/>
          <p:cNvSpPr>
            <a:spLocks noChangeShapeType="1"/>
          </p:cNvSpPr>
          <p:nvPr/>
        </p:nvSpPr>
        <p:spPr bwMode="auto">
          <a:xfrm flipH="1">
            <a:off x="6172200" y="35052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800">
                <a:latin typeface="Arial" charset="0"/>
              </a:rPr>
              <a:t>For the following components, what is the primary failure mode of concern and how do we address that concern?</a:t>
            </a:r>
          </a:p>
          <a:p>
            <a:pPr>
              <a:buFontTx/>
              <a:buNone/>
            </a:pPr>
            <a:endParaRPr lang="en-US" sz="2800">
              <a:latin typeface="Arial" charset="0"/>
            </a:endParaRPr>
          </a:p>
          <a:p>
            <a:pPr lvl="1"/>
            <a:r>
              <a:rPr lang="en-US" sz="2400">
                <a:latin typeface="Arial" charset="0"/>
              </a:rPr>
              <a:t>Thick low carbon steel nuclear reactor pressure vessel</a:t>
            </a:r>
          </a:p>
          <a:p>
            <a:pPr lvl="1"/>
            <a:endParaRPr lang="en-US" sz="2400">
              <a:latin typeface="Arial" charset="0"/>
            </a:endParaRPr>
          </a:p>
          <a:p>
            <a:pPr lvl="1"/>
            <a:r>
              <a:rPr lang="en-US" sz="2400">
                <a:latin typeface="Arial" charset="0"/>
              </a:rPr>
              <a:t>Aluminum airplane wings where they join the fuselage</a:t>
            </a:r>
          </a:p>
          <a:p>
            <a:pPr lvl="1"/>
            <a:endParaRPr lang="en-US" sz="2400">
              <a:latin typeface="Arial" charset="0"/>
            </a:endParaRPr>
          </a:p>
          <a:p>
            <a:pPr lvl="1"/>
            <a:r>
              <a:rPr lang="en-US" sz="2400">
                <a:latin typeface="Arial" charset="0"/>
              </a:rPr>
              <a:t>Weapons handling gear</a:t>
            </a:r>
          </a:p>
          <a:p>
            <a:pPr lvl="1"/>
            <a:endParaRPr lang="en-US" sz="2400">
              <a:latin typeface="Arial" charset="0"/>
            </a:endParaRPr>
          </a:p>
          <a:p>
            <a:pPr lvl="1"/>
            <a:r>
              <a:rPr lang="en-US" sz="2400">
                <a:latin typeface="Arial" charset="0"/>
              </a:rPr>
              <a:t>Steel water tower legs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000">
                <a:latin typeface="Arial" charset="0"/>
              </a:rPr>
              <a:t>Thick low carbon steel nuclear reactor pressure vessel</a:t>
            </a:r>
          </a:p>
          <a:p>
            <a:pPr lvl="1"/>
            <a:r>
              <a:rPr lang="en-US" sz="1800">
                <a:latin typeface="Arial" charset="0"/>
              </a:rPr>
              <a:t>Brittle Fracture</a:t>
            </a:r>
          </a:p>
          <a:p>
            <a:pPr lvl="2"/>
            <a:r>
              <a:rPr lang="en-US" sz="1600">
                <a:latin typeface="Arial" charset="0"/>
              </a:rPr>
              <a:t>Operate primarily above transition temperature</a:t>
            </a:r>
          </a:p>
          <a:p>
            <a:pPr lvl="2"/>
            <a:r>
              <a:rPr lang="en-US" sz="1600">
                <a:latin typeface="Arial" charset="0"/>
              </a:rPr>
              <a:t>Minimize stresses when below transition temperature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Aluminum airplane wings where they join the fuselage</a:t>
            </a:r>
          </a:p>
          <a:p>
            <a:pPr lvl="1"/>
            <a:r>
              <a:rPr lang="en-US" sz="1800">
                <a:latin typeface="Arial" charset="0"/>
              </a:rPr>
              <a:t>Fatigue</a:t>
            </a:r>
          </a:p>
          <a:p>
            <a:pPr lvl="2"/>
            <a:r>
              <a:rPr lang="en-US" sz="1600">
                <a:latin typeface="Arial" charset="0"/>
              </a:rPr>
              <a:t>Highly polished surfaces</a:t>
            </a:r>
          </a:p>
          <a:p>
            <a:pPr lvl="2"/>
            <a:r>
              <a:rPr lang="en-US" sz="1600">
                <a:latin typeface="Arial" charset="0"/>
              </a:rPr>
              <a:t>Frequent inspections</a:t>
            </a:r>
          </a:p>
          <a:p>
            <a:pPr lvl="2"/>
            <a:r>
              <a:rPr lang="en-US" sz="1600">
                <a:latin typeface="Arial" charset="0"/>
              </a:rPr>
              <a:t>Periodic replacements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Weapons handling gear</a:t>
            </a:r>
          </a:p>
          <a:p>
            <a:pPr lvl="1"/>
            <a:r>
              <a:rPr lang="en-US" sz="1800">
                <a:latin typeface="Arial" charset="0"/>
              </a:rPr>
              <a:t>Tensile/compressive yield</a:t>
            </a:r>
          </a:p>
          <a:p>
            <a:pPr lvl="2"/>
            <a:r>
              <a:rPr lang="en-US" sz="1600">
                <a:latin typeface="Arial" charset="0"/>
              </a:rPr>
              <a:t>Limit loads</a:t>
            </a:r>
          </a:p>
          <a:p>
            <a:pPr lvl="2"/>
            <a:r>
              <a:rPr lang="en-US" sz="1600">
                <a:latin typeface="Arial" charset="0"/>
              </a:rPr>
              <a:t>Perioidic weight tests</a:t>
            </a:r>
          </a:p>
          <a:p>
            <a:pPr lvl="2"/>
            <a:r>
              <a:rPr lang="en-US" sz="1600">
                <a:latin typeface="Arial" charset="0"/>
              </a:rPr>
              <a:t>Visual inspections prior to use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Steel water tower legs</a:t>
            </a:r>
          </a:p>
          <a:p>
            <a:pPr lvl="1"/>
            <a:r>
              <a:rPr lang="en-US" sz="1800">
                <a:latin typeface="Arial" charset="0"/>
              </a:rPr>
              <a:t>Buckling/instability</a:t>
            </a:r>
          </a:p>
          <a:p>
            <a:pPr lvl="2"/>
            <a:r>
              <a:rPr lang="en-US" sz="1600">
                <a:latin typeface="Arial" charset="0"/>
              </a:rPr>
              <a:t>Limit loads</a:t>
            </a:r>
          </a:p>
          <a:p>
            <a:pPr lvl="2"/>
            <a:r>
              <a:rPr lang="en-US" sz="1600">
                <a:latin typeface="Arial" charset="0"/>
              </a:rPr>
              <a:t>Cross brace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Review of Chapters 4-6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Chapter 4: Stability</a:t>
            </a: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Chapter 5: Properties of Naval Materials</a:t>
            </a: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Chapter 6: Ship Structures</a:t>
            </a: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Review Equation &amp; Conversion Sheet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4: Stability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sz="2800">
                <a:latin typeface="Arial" charset="0"/>
              </a:rPr>
              <a:t>Internal Righting Moment</a:t>
            </a:r>
          </a:p>
          <a:p>
            <a:r>
              <a:rPr lang="en-US" sz="2800">
                <a:latin typeface="Arial" charset="0"/>
              </a:rPr>
              <a:t>Curve of Intact Statical Stability</a:t>
            </a:r>
          </a:p>
          <a:p>
            <a:r>
              <a:rPr lang="en-US" sz="2800">
                <a:latin typeface="Arial" charset="0"/>
              </a:rPr>
              <a:t>Stability Characteristics from Curve</a:t>
            </a:r>
          </a:p>
          <a:p>
            <a:r>
              <a:rPr lang="en-US" sz="2800">
                <a:latin typeface="Arial" charset="0"/>
              </a:rPr>
              <a:t>Effect of Vertical Motion of G on GZ</a:t>
            </a:r>
          </a:p>
          <a:p>
            <a:r>
              <a:rPr lang="en-US" sz="2800">
                <a:latin typeface="Arial" charset="0"/>
              </a:rPr>
              <a:t>Effect of Transverse Motion of G on GZ</a:t>
            </a:r>
          </a:p>
          <a:p>
            <a:r>
              <a:rPr lang="en-US" sz="2800">
                <a:latin typeface="Arial" charset="0"/>
              </a:rPr>
              <a:t>Damage Stability</a:t>
            </a:r>
          </a:p>
          <a:p>
            <a:r>
              <a:rPr lang="en-US" sz="2800">
                <a:latin typeface="Arial" charset="0"/>
              </a:rPr>
              <a:t>Free Surface Correction</a:t>
            </a:r>
          </a:p>
          <a:p>
            <a:r>
              <a:rPr lang="en-US" sz="2800">
                <a:latin typeface="Arial" charset="0"/>
              </a:rPr>
              <a:t>Metacentric Height and Stability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4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/>
              <a:t>RM=GZ </a:t>
            </a:r>
            <a:r>
              <a:rPr lang="en-US" sz="2800">
                <a:latin typeface="Symbol" pitchFamily="18" charset="2"/>
              </a:rPr>
              <a:t>D</a:t>
            </a:r>
            <a:r>
              <a:rPr lang="en-US" sz="2800"/>
              <a:t>=GZ F</a:t>
            </a:r>
            <a:r>
              <a:rPr lang="en-US" sz="2800" baseline="-25000"/>
              <a:t>B</a:t>
            </a:r>
          </a:p>
          <a:p>
            <a:pPr>
              <a:lnSpc>
                <a:spcPct val="90000"/>
              </a:lnSpc>
            </a:pPr>
            <a:r>
              <a:rPr lang="en-US" sz="2800"/>
              <a:t>GZ</a:t>
            </a:r>
            <a:r>
              <a:rPr lang="en-US" sz="2800" baseline="-25000"/>
              <a:t>eff</a:t>
            </a:r>
            <a:r>
              <a:rPr lang="en-US" sz="2800"/>
              <a:t>=G</a:t>
            </a:r>
            <a:r>
              <a:rPr lang="en-US" sz="2800" baseline="-25000"/>
              <a:t>0</a:t>
            </a:r>
            <a:r>
              <a:rPr lang="en-US" sz="2800"/>
              <a:t>Z</a:t>
            </a:r>
            <a:r>
              <a:rPr lang="en-US" sz="2800" baseline="-25000"/>
              <a:t>0</a:t>
            </a:r>
            <a:r>
              <a:rPr lang="en-US" sz="2800"/>
              <a:t>-G</a:t>
            </a:r>
            <a:r>
              <a:rPr lang="en-US" sz="2800" baseline="-25000"/>
              <a:t>0</a:t>
            </a:r>
            <a:r>
              <a:rPr lang="en-US" sz="2800"/>
              <a:t>G</a:t>
            </a:r>
            <a:r>
              <a:rPr lang="en-US" sz="2800" baseline="-25000"/>
              <a:t>v</a:t>
            </a:r>
            <a:r>
              <a:rPr lang="en-US" sz="2800"/>
              <a:t>sin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-G</a:t>
            </a:r>
            <a:r>
              <a:rPr lang="en-US" sz="2800" baseline="-25000"/>
              <a:t>v</a:t>
            </a:r>
            <a:r>
              <a:rPr lang="en-US" sz="2800"/>
              <a:t>G</a:t>
            </a:r>
            <a:r>
              <a:rPr lang="en-US" sz="2800" baseline="-25000"/>
              <a:t>t</a:t>
            </a:r>
            <a:r>
              <a:rPr lang="en-US" sz="2800"/>
              <a:t>cos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-FSCsin</a:t>
            </a:r>
            <a:r>
              <a:rPr lang="en-US" sz="2800">
                <a:latin typeface="Symbol" pitchFamily="18" charset="2"/>
              </a:rPr>
              <a:t>F</a:t>
            </a: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(GZ</a:t>
            </a:r>
            <a:r>
              <a:rPr lang="en-US" sz="2800" baseline="-25000"/>
              <a:t>eff</a:t>
            </a:r>
            <a:r>
              <a:rPr lang="en-US" sz="2800"/>
              <a:t>=G</a:t>
            </a:r>
            <a:r>
              <a:rPr lang="en-US" sz="2800" baseline="-25000"/>
              <a:t>0</a:t>
            </a:r>
            <a:r>
              <a:rPr lang="en-US" sz="2800"/>
              <a:t>Z</a:t>
            </a:r>
            <a:r>
              <a:rPr lang="en-US" sz="2800" baseline="-25000"/>
              <a:t>0</a:t>
            </a:r>
            <a:r>
              <a:rPr lang="en-US" sz="2800"/>
              <a:t>-KGsin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-TCGcos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-FSCsin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)</a:t>
            </a:r>
          </a:p>
          <a:p>
            <a:pPr>
              <a:lnSpc>
                <a:spcPct val="90000"/>
              </a:lnSpc>
            </a:pPr>
            <a:r>
              <a:rPr lang="en-US" sz="2800"/>
              <a:t>FSC=</a:t>
            </a:r>
            <a:r>
              <a:rPr lang="en-US" sz="2800">
                <a:latin typeface="Symbol" pitchFamily="18" charset="2"/>
              </a:rPr>
              <a:t>r</a:t>
            </a:r>
            <a:r>
              <a:rPr lang="en-US" sz="2800" baseline="-25000"/>
              <a:t>t</a:t>
            </a:r>
            <a:r>
              <a:rPr lang="en-US" sz="2800" i="1"/>
              <a:t>i</a:t>
            </a:r>
            <a:r>
              <a:rPr lang="en-US" sz="2800" baseline="-25000"/>
              <a:t>t</a:t>
            </a:r>
            <a:r>
              <a:rPr lang="en-US" sz="2800"/>
              <a:t>/(</a:t>
            </a:r>
            <a:r>
              <a:rPr lang="en-US" sz="2800">
                <a:latin typeface="Symbol" pitchFamily="18" charset="2"/>
              </a:rPr>
              <a:t>r</a:t>
            </a:r>
            <a:r>
              <a:rPr lang="en-US" sz="2800" baseline="-25000"/>
              <a:t>s</a:t>
            </a:r>
            <a:r>
              <a:rPr lang="en-US" sz="2800"/>
              <a:t>V</a:t>
            </a:r>
            <a:r>
              <a:rPr lang="en-US" sz="2800" baseline="-25000"/>
              <a:t>s</a:t>
            </a:r>
            <a:r>
              <a:rPr lang="en-US" sz="2800"/>
              <a:t>)</a:t>
            </a:r>
          </a:p>
          <a:p>
            <a:pPr>
              <a:lnSpc>
                <a:spcPct val="90000"/>
              </a:lnSpc>
            </a:pPr>
            <a:r>
              <a:rPr lang="en-US" sz="2800" i="1"/>
              <a:t>i</a:t>
            </a:r>
            <a:r>
              <a:rPr lang="en-US" sz="2800" baseline="-25000"/>
              <a:t>t</a:t>
            </a:r>
            <a:r>
              <a:rPr lang="en-US" sz="2800"/>
              <a:t>=</a:t>
            </a:r>
            <a:r>
              <a:rPr lang="en-US" sz="2800" i="1"/>
              <a:t>lb</a:t>
            </a:r>
            <a:r>
              <a:rPr lang="en-US" sz="2800"/>
              <a:t>³/12 (for rectangular tank)</a:t>
            </a:r>
          </a:p>
          <a:p>
            <a:pPr>
              <a:lnSpc>
                <a:spcPct val="90000"/>
              </a:lnSpc>
            </a:pPr>
            <a:r>
              <a:rPr lang="en-US" sz="2800"/>
              <a:t>GM</a:t>
            </a:r>
            <a:r>
              <a:rPr lang="en-US" sz="2800" baseline="-25000"/>
              <a:t>eff</a:t>
            </a:r>
            <a:r>
              <a:rPr lang="en-US" sz="2800"/>
              <a:t>=GM-FSC=KM-KG-FSC</a:t>
            </a:r>
          </a:p>
          <a:p>
            <a:pPr>
              <a:lnSpc>
                <a:spcPct val="90000"/>
              </a:lnSpc>
            </a:pPr>
            <a:r>
              <a:rPr lang="en-US" sz="2800"/>
              <a:t>GZ=GMsin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2800"/>
              <a:t> (for small angles)</a:t>
            </a:r>
          </a:p>
          <a:p>
            <a:pPr>
              <a:lnSpc>
                <a:spcPct val="90000"/>
              </a:lnSpc>
            </a:pPr>
            <a:r>
              <a:rPr lang="en-US" sz="2800"/>
              <a:t>Damage Stability analyzed using added weight method</a:t>
            </a:r>
          </a:p>
          <a:p>
            <a:pPr>
              <a:lnSpc>
                <a:spcPct val="90000"/>
              </a:lnSpc>
            </a:pPr>
            <a:r>
              <a:rPr lang="en-US" sz="2800"/>
              <a:t>Positive, Neutral, Negative Stability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sz="4000">
                <a:latin typeface="Arial" charset="0"/>
              </a:rPr>
              <a:t>Curve of Intact Statical Stability</a:t>
            </a:r>
          </a:p>
        </p:txBody>
      </p:sp>
      <p:sp>
        <p:nvSpPr>
          <p:cNvPr id="142339" name="Freeform 3"/>
          <p:cNvSpPr>
            <a:spLocks/>
          </p:cNvSpPr>
          <p:nvPr/>
        </p:nvSpPr>
        <p:spPr bwMode="auto">
          <a:xfrm>
            <a:off x="2514600" y="2743200"/>
            <a:ext cx="4878388" cy="2058988"/>
          </a:xfrm>
          <a:custGeom>
            <a:avLst/>
            <a:gdLst/>
            <a:ahLst/>
            <a:cxnLst>
              <a:cxn ang="0">
                <a:pos x="0" y="1296"/>
              </a:cxn>
              <a:cxn ang="0">
                <a:pos x="432" y="720"/>
              </a:cxn>
              <a:cxn ang="0">
                <a:pos x="672" y="432"/>
              </a:cxn>
              <a:cxn ang="0">
                <a:pos x="1056" y="144"/>
              </a:cxn>
              <a:cxn ang="0">
                <a:pos x="1200" y="48"/>
              </a:cxn>
              <a:cxn ang="0">
                <a:pos x="1488" y="0"/>
              </a:cxn>
              <a:cxn ang="0">
                <a:pos x="1632" y="0"/>
              </a:cxn>
              <a:cxn ang="0">
                <a:pos x="1824" y="96"/>
              </a:cxn>
              <a:cxn ang="0">
                <a:pos x="2112" y="240"/>
              </a:cxn>
              <a:cxn ang="0">
                <a:pos x="2448" y="528"/>
              </a:cxn>
              <a:cxn ang="0">
                <a:pos x="2976" y="1200"/>
              </a:cxn>
              <a:cxn ang="0">
                <a:pos x="3072" y="1296"/>
              </a:cxn>
              <a:cxn ang="0">
                <a:pos x="0" y="1296"/>
              </a:cxn>
            </a:cxnLst>
            <a:rect l="0" t="0" r="r" b="b"/>
            <a:pathLst>
              <a:path w="3073" h="1297">
                <a:moveTo>
                  <a:pt x="0" y="1296"/>
                </a:moveTo>
                <a:lnTo>
                  <a:pt x="432" y="720"/>
                </a:lnTo>
                <a:lnTo>
                  <a:pt x="672" y="432"/>
                </a:lnTo>
                <a:lnTo>
                  <a:pt x="1056" y="144"/>
                </a:lnTo>
                <a:lnTo>
                  <a:pt x="1200" y="48"/>
                </a:lnTo>
                <a:lnTo>
                  <a:pt x="1488" y="0"/>
                </a:lnTo>
                <a:lnTo>
                  <a:pt x="1632" y="0"/>
                </a:lnTo>
                <a:lnTo>
                  <a:pt x="1824" y="96"/>
                </a:lnTo>
                <a:lnTo>
                  <a:pt x="2112" y="240"/>
                </a:lnTo>
                <a:lnTo>
                  <a:pt x="2448" y="528"/>
                </a:lnTo>
                <a:lnTo>
                  <a:pt x="2976" y="1200"/>
                </a:lnTo>
                <a:lnTo>
                  <a:pt x="3072" y="1296"/>
                </a:lnTo>
                <a:lnTo>
                  <a:pt x="0" y="1296"/>
                </a:lnTo>
              </a:path>
            </a:pathLst>
          </a:custGeom>
          <a:pattFill prst="ltUpDiag">
            <a:fgClr>
              <a:schemeClr val="folHlink"/>
            </a:fgClr>
            <a:bgClr>
              <a:schemeClr val="bg1"/>
            </a:bgClr>
          </a:pattFill>
          <a:ln w="127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514600" y="5257800"/>
            <a:ext cx="487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1" name="Line 5"/>
          <p:cNvSpPr>
            <a:spLocks noChangeShapeType="1"/>
          </p:cNvSpPr>
          <p:nvPr/>
        </p:nvSpPr>
        <p:spPr bwMode="auto">
          <a:xfrm>
            <a:off x="73914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3871913" y="5181600"/>
            <a:ext cx="1658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Range of Stability</a:t>
            </a:r>
          </a:p>
        </p:txBody>
      </p:sp>
      <p:sp>
        <p:nvSpPr>
          <p:cNvPr id="142343" name="Line 7"/>
          <p:cNvSpPr>
            <a:spLocks noChangeShapeType="1"/>
          </p:cNvSpPr>
          <p:nvPr/>
        </p:nvSpPr>
        <p:spPr bwMode="auto">
          <a:xfrm>
            <a:off x="4876800" y="27432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4862513" y="3505200"/>
            <a:ext cx="254635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Max Righting Arm (GZmax)</a:t>
            </a:r>
          </a:p>
          <a:p>
            <a:pPr eaLnBrk="0" hangingPunct="0"/>
            <a:r>
              <a:rPr lang="en-US" sz="1600"/>
              <a:t>(×</a:t>
            </a:r>
            <a:r>
              <a:rPr lang="en-US" sz="1600">
                <a:latin typeface="Symbol" pitchFamily="18" charset="2"/>
              </a:rPr>
              <a:t>D</a:t>
            </a:r>
            <a:r>
              <a:rPr lang="en-US" sz="1600"/>
              <a:t>=Max Righting Moment)</a:t>
            </a:r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>
            <a:off x="2514600" y="41910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6" name="Rectangle 10"/>
          <p:cNvSpPr>
            <a:spLocks noChangeArrowheads="1"/>
          </p:cNvSpPr>
          <p:nvPr/>
        </p:nvSpPr>
        <p:spPr bwMode="auto">
          <a:xfrm>
            <a:off x="2957513" y="3886200"/>
            <a:ext cx="15684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Angle of GZmax</a:t>
            </a:r>
          </a:p>
        </p:txBody>
      </p:sp>
      <p:sp>
        <p:nvSpPr>
          <p:cNvPr id="142347" name="Line 11"/>
          <p:cNvSpPr>
            <a:spLocks noChangeShapeType="1"/>
          </p:cNvSpPr>
          <p:nvPr/>
        </p:nvSpPr>
        <p:spPr bwMode="auto">
          <a:xfrm>
            <a:off x="27432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8" name="Line 12"/>
          <p:cNvSpPr>
            <a:spLocks noChangeShapeType="1"/>
          </p:cNvSpPr>
          <p:nvPr/>
        </p:nvSpPr>
        <p:spPr bwMode="auto">
          <a:xfrm flipH="1">
            <a:off x="2667000" y="4572000"/>
            <a:ext cx="7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2728913" y="4419600"/>
            <a:ext cx="16446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Slope~tender/stiff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7758113" y="3886200"/>
            <a:ext cx="107315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Dynamical</a:t>
            </a:r>
          </a:p>
          <a:p>
            <a:pPr eaLnBrk="0" hangingPunct="0"/>
            <a:r>
              <a:rPr lang="en-US" sz="1600"/>
              <a:t>Stability</a:t>
            </a:r>
          </a:p>
          <a:p>
            <a:pPr eaLnBrk="0" hangingPunct="0"/>
            <a:r>
              <a:rPr lang="en-US" sz="1600"/>
              <a:t>=</a:t>
            </a:r>
            <a:r>
              <a:rPr lang="en-US" sz="1600">
                <a:latin typeface="Symbol" pitchFamily="18" charset="2"/>
              </a:rPr>
              <a:t>Dò</a:t>
            </a:r>
            <a:r>
              <a:rPr lang="en-US" sz="1600"/>
              <a:t>GZd</a:t>
            </a:r>
            <a:r>
              <a:rPr lang="en-US" sz="1600">
                <a:latin typeface="Symbol" pitchFamily="18" charset="2"/>
              </a:rPr>
              <a:t>f</a:t>
            </a:r>
          </a:p>
        </p:txBody>
      </p:sp>
      <p:sp>
        <p:nvSpPr>
          <p:cNvPr id="142351" name="Line 15"/>
          <p:cNvSpPr>
            <a:spLocks noChangeShapeType="1"/>
          </p:cNvSpPr>
          <p:nvPr/>
        </p:nvSpPr>
        <p:spPr bwMode="auto">
          <a:xfrm flipH="1">
            <a:off x="6781800" y="41148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2" name="Line 16"/>
          <p:cNvSpPr>
            <a:spLocks noChangeShapeType="1"/>
          </p:cNvSpPr>
          <p:nvPr/>
        </p:nvSpPr>
        <p:spPr bwMode="auto">
          <a:xfrm>
            <a:off x="2514600" y="19812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3" name="Line 17"/>
          <p:cNvSpPr>
            <a:spLocks noChangeShapeType="1"/>
          </p:cNvSpPr>
          <p:nvPr/>
        </p:nvSpPr>
        <p:spPr bwMode="auto">
          <a:xfrm flipH="1">
            <a:off x="838200" y="4800600"/>
            <a:ext cx="762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1250950" y="1871663"/>
            <a:ext cx="18827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/>
              <a:t>Righting Arm</a:t>
            </a:r>
          </a:p>
          <a:p>
            <a:pPr algn="ctr" eaLnBrk="0" hangingPunct="0"/>
            <a:r>
              <a:rPr lang="en-US"/>
              <a:t>(GZ)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7088188" y="4767263"/>
            <a:ext cx="19669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Heeling Angle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1143000"/>
          </a:xfrm>
          <a:noFill/>
          <a:ln/>
        </p:spPr>
        <p:txBody>
          <a:bodyPr lIns="90488" tIns="44450" rIns="90488" bIns="44450"/>
          <a:lstStyle/>
          <a:p>
            <a:pPr algn="l"/>
            <a:r>
              <a:rPr lang="en-US" sz="3500">
                <a:latin typeface="Arial" charset="0"/>
              </a:rPr>
              <a:t>Chapter 5: Properties of Naval Materials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Classifying Loads</a:t>
            </a:r>
          </a:p>
          <a:p>
            <a:r>
              <a:rPr lang="en-US">
                <a:latin typeface="Arial" charset="0"/>
              </a:rPr>
              <a:t>Stress and Strain</a:t>
            </a:r>
          </a:p>
          <a:p>
            <a:r>
              <a:rPr lang="en-US">
                <a:latin typeface="Arial" charset="0"/>
              </a:rPr>
              <a:t>Stress-Strain Diagrams and Material Behavior</a:t>
            </a:r>
          </a:p>
          <a:p>
            <a:r>
              <a:rPr lang="en-US">
                <a:latin typeface="Arial" charset="0"/>
              </a:rPr>
              <a:t>Material Properties</a:t>
            </a:r>
          </a:p>
          <a:p>
            <a:r>
              <a:rPr lang="en-US">
                <a:latin typeface="Arial" charset="0"/>
              </a:rPr>
              <a:t>Non-Destructive Testing</a:t>
            </a:r>
          </a:p>
          <a:p>
            <a:r>
              <a:rPr lang="en-US">
                <a:latin typeface="Arial" charset="0"/>
              </a:rPr>
              <a:t>Other Engineering Materials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3376613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Distributed Weight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838200" y="42672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838200" y="4038600"/>
            <a:ext cx="57150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ko-KR" alt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8382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20574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26670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32766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65532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V="1">
            <a:off x="14478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V="1">
            <a:off x="38100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V="1">
            <a:off x="43434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V="1">
            <a:off x="54864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V="1">
            <a:off x="60198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781800" y="50292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chemeClr val="accent2"/>
                </a:solidFill>
              </a:rPr>
              <a:t>2 </a:t>
            </a:r>
            <a:r>
              <a:rPr lang="en-US" altLang="ko-KR" b="1">
                <a:solidFill>
                  <a:schemeClr val="accent2"/>
                </a:solidFill>
              </a:rPr>
              <a:t>LT/ft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858000" y="4267200"/>
            <a:ext cx="928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b="1" dirty="0"/>
              <a:t>barge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 flipV="1">
            <a:off x="838200" y="3733800"/>
            <a:ext cx="0" cy="304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1981200" y="34290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V="1">
            <a:off x="2590800" y="34290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V="1">
            <a:off x="3200400" y="2743200"/>
            <a:ext cx="0" cy="12954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V="1">
            <a:off x="6553200" y="3733800"/>
            <a:ext cx="0" cy="304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 flipV="1">
            <a:off x="1447800" y="3733800"/>
            <a:ext cx="0" cy="304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V="1">
            <a:off x="3733800" y="2743200"/>
            <a:ext cx="0" cy="12954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V="1">
            <a:off x="4267200" y="2743200"/>
            <a:ext cx="0" cy="12954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 flipV="1">
            <a:off x="4876800" y="34290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V="1">
            <a:off x="5410200" y="34290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5562600" y="32004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1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838200" y="44196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3352800" y="4191000"/>
            <a:ext cx="7508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/>
              <a:t>50 </a:t>
            </a:r>
            <a:r>
              <a:rPr lang="en-US" altLang="ko-KR"/>
              <a:t>ft</a:t>
            </a:r>
          </a:p>
        </p:txBody>
      </p:sp>
      <p:graphicFrame>
        <p:nvGraphicFramePr>
          <p:cNvPr id="179200" name="Object 1024"/>
          <p:cNvGraphicFramePr>
            <a:graphicFrameLocks noChangeAspect="1"/>
          </p:cNvGraphicFramePr>
          <p:nvPr/>
        </p:nvGraphicFramePr>
        <p:xfrm>
          <a:off x="4763" y="5638800"/>
          <a:ext cx="8986837" cy="623888"/>
        </p:xfrm>
        <a:graphic>
          <a:graphicData uri="http://schemas.openxmlformats.org/presentationml/2006/ole">
            <p:oleObj spid="_x0000_s179200" name="Equation" r:id="rId3" imgW="5130720" imgH="393480" progId="Equation.3">
              <p:embed/>
            </p:oleObj>
          </a:graphicData>
        </a:graphic>
      </p:graphicFrame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81000" y="1752600"/>
            <a:ext cx="5848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/>
              <a:t> - </a:t>
            </a:r>
            <a:r>
              <a:rPr lang="en-US" altLang="ko-KR" b="1"/>
              <a:t>Case II : </a:t>
            </a:r>
            <a:r>
              <a:rPr lang="en-US" altLang="ko-KR" b="1" i="1"/>
              <a:t>Non-uniformly distributed weight</a:t>
            </a:r>
            <a:endParaRPr lang="en-US" altLang="ko-KR" i="1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V="1">
            <a:off x="6019800" y="3733800"/>
            <a:ext cx="0" cy="304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838200" y="37338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>
            <a:off x="1981200" y="3429000"/>
            <a:ext cx="12192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3200400" y="2743200"/>
            <a:ext cx="1066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4267200" y="34290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5410200" y="37338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1981200" y="28956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2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3200400" y="22860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4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4267200" y="29718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2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762000" y="32004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1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 flipV="1">
            <a:off x="4953000" y="4876800"/>
            <a:ext cx="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5" name="Line 47"/>
          <p:cNvSpPr>
            <a:spLocks noChangeShapeType="1"/>
          </p:cNvSpPr>
          <p:nvPr/>
        </p:nvSpPr>
        <p:spPr bwMode="auto">
          <a:xfrm>
            <a:off x="838200" y="2590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981200" y="2590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>
            <a:off x="838200" y="2819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1050925" y="2555875"/>
            <a:ext cx="674688" cy="4572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/>
              <a:t>10</a:t>
            </a:r>
            <a:r>
              <a:rPr lang="en-US" altLang="ko-KR"/>
              <a:t>ft</a:t>
            </a:r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304800" y="6324600"/>
            <a:ext cx="5391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err="1"/>
              <a:t>w</a:t>
            </a:r>
            <a:r>
              <a:rPr lang="en-US" baseline="-25000" dirty="0" err="1"/>
              <a:t>FB</a:t>
            </a:r>
            <a:r>
              <a:rPr lang="en-US" dirty="0"/>
              <a:t> = F</a:t>
            </a:r>
            <a:r>
              <a:rPr lang="en-US" baseline="-25000" dirty="0"/>
              <a:t>B</a:t>
            </a:r>
            <a:r>
              <a:rPr lang="en-US" dirty="0"/>
              <a:t>/L	(</a:t>
            </a:r>
            <a:r>
              <a:rPr lang="en-US" sz="2000" dirty="0"/>
              <a:t>distributed load = F</a:t>
            </a:r>
            <a:r>
              <a:rPr lang="en-US" sz="2000" baseline="-25000" dirty="0"/>
              <a:t>B</a:t>
            </a:r>
            <a:r>
              <a:rPr lang="en-US" sz="2000" dirty="0"/>
              <a:t>/length)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5638800" y="6205229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 err="1"/>
              <a:t>w</a:t>
            </a:r>
            <a:r>
              <a:rPr lang="en-US" sz="2000" baseline="-25000" dirty="0" err="1"/>
              <a:t>FB</a:t>
            </a:r>
            <a:r>
              <a:rPr lang="en-US" sz="2000" dirty="0"/>
              <a:t> = </a:t>
            </a:r>
            <a:r>
              <a:rPr lang="en-US" sz="2000" u="sng" dirty="0"/>
              <a:t>100LT </a:t>
            </a:r>
            <a:r>
              <a:rPr lang="en-US" sz="2000" dirty="0"/>
              <a:t>= 2 LT/ft</a:t>
            </a:r>
          </a:p>
          <a:p>
            <a:r>
              <a:rPr lang="en-US" sz="2000" dirty="0"/>
              <a:t>          </a:t>
            </a:r>
            <a:r>
              <a:rPr lang="en-US" sz="2000" dirty="0" smtClean="0"/>
              <a:t>   50ft</a:t>
            </a:r>
            <a:r>
              <a:rPr lang="en-US" sz="2000" baseline="-25000" dirty="0" smtClean="0"/>
              <a:t> </a:t>
            </a:r>
            <a:endParaRPr lang="en-US" sz="2000" baseline="-25000" dirty="0"/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2482850" y="76200"/>
            <a:ext cx="422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Distributed Forces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Freeform 2"/>
          <p:cNvSpPr>
            <a:spLocks/>
          </p:cNvSpPr>
          <p:nvPr/>
        </p:nvSpPr>
        <p:spPr bwMode="auto">
          <a:xfrm>
            <a:off x="1828800" y="2819400"/>
            <a:ext cx="4802188" cy="3201988"/>
          </a:xfrm>
          <a:custGeom>
            <a:avLst/>
            <a:gdLst/>
            <a:ahLst/>
            <a:cxnLst>
              <a:cxn ang="0">
                <a:pos x="0" y="2016"/>
              </a:cxn>
              <a:cxn ang="0">
                <a:pos x="432" y="384"/>
              </a:cxn>
              <a:cxn ang="0">
                <a:pos x="576" y="240"/>
              </a:cxn>
              <a:cxn ang="0">
                <a:pos x="912" y="96"/>
              </a:cxn>
              <a:cxn ang="0">
                <a:pos x="1200" y="48"/>
              </a:cxn>
              <a:cxn ang="0">
                <a:pos x="1488" y="0"/>
              </a:cxn>
              <a:cxn ang="0">
                <a:pos x="1872" y="0"/>
              </a:cxn>
              <a:cxn ang="0">
                <a:pos x="2304" y="48"/>
              </a:cxn>
              <a:cxn ang="0">
                <a:pos x="2592" y="96"/>
              </a:cxn>
              <a:cxn ang="0">
                <a:pos x="2832" y="144"/>
              </a:cxn>
              <a:cxn ang="0">
                <a:pos x="3024" y="288"/>
              </a:cxn>
              <a:cxn ang="0">
                <a:pos x="3024" y="2016"/>
              </a:cxn>
              <a:cxn ang="0">
                <a:pos x="0" y="2016"/>
              </a:cxn>
            </a:cxnLst>
            <a:rect l="0" t="0" r="r" b="b"/>
            <a:pathLst>
              <a:path w="3025" h="2017">
                <a:moveTo>
                  <a:pt x="0" y="2016"/>
                </a:moveTo>
                <a:lnTo>
                  <a:pt x="432" y="384"/>
                </a:lnTo>
                <a:lnTo>
                  <a:pt x="576" y="240"/>
                </a:lnTo>
                <a:lnTo>
                  <a:pt x="912" y="96"/>
                </a:lnTo>
                <a:lnTo>
                  <a:pt x="1200" y="48"/>
                </a:lnTo>
                <a:lnTo>
                  <a:pt x="1488" y="0"/>
                </a:lnTo>
                <a:lnTo>
                  <a:pt x="1872" y="0"/>
                </a:lnTo>
                <a:lnTo>
                  <a:pt x="2304" y="48"/>
                </a:lnTo>
                <a:lnTo>
                  <a:pt x="2592" y="96"/>
                </a:lnTo>
                <a:lnTo>
                  <a:pt x="2832" y="144"/>
                </a:lnTo>
                <a:lnTo>
                  <a:pt x="3024" y="288"/>
                </a:lnTo>
                <a:lnTo>
                  <a:pt x="3024" y="2016"/>
                </a:lnTo>
                <a:lnTo>
                  <a:pt x="0" y="2016"/>
                </a:lnTo>
              </a:path>
            </a:pathLst>
          </a:custGeom>
          <a:pattFill prst="dkUpDiag">
            <a:fgClr>
              <a:schemeClr val="folHlink"/>
            </a:fgClr>
            <a:bgClr>
              <a:schemeClr val="bg1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5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Stress: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=F/A (lb/in², psi or ksi)</a:t>
            </a:r>
          </a:p>
          <a:p>
            <a:r>
              <a:rPr lang="en-US"/>
              <a:t>Elongation:</a:t>
            </a:r>
            <a:r>
              <a:rPr lang="en-US" i="1"/>
              <a:t> e</a:t>
            </a:r>
            <a:r>
              <a:rPr lang="en-US"/>
              <a:t>=L-L</a:t>
            </a:r>
            <a:r>
              <a:rPr lang="en-US" baseline="-25000"/>
              <a:t>0</a:t>
            </a:r>
            <a:r>
              <a:rPr lang="en-US"/>
              <a:t>; Strain: </a:t>
            </a:r>
            <a:r>
              <a:rPr lang="en-US">
                <a:latin typeface="Symbol" pitchFamily="18" charset="2"/>
              </a:rPr>
              <a:t>e</a:t>
            </a:r>
            <a:r>
              <a:rPr lang="en-US"/>
              <a:t>=</a:t>
            </a:r>
            <a:r>
              <a:rPr lang="en-US" i="1"/>
              <a:t>e</a:t>
            </a:r>
            <a:r>
              <a:rPr lang="en-US"/>
              <a:t>/L</a:t>
            </a:r>
            <a:r>
              <a:rPr lang="en-US" baseline="-25000"/>
              <a:t>0</a:t>
            </a:r>
            <a:r>
              <a:rPr lang="en-US"/>
              <a:t> (ft/ft)</a:t>
            </a:r>
          </a:p>
          <a:p>
            <a:r>
              <a:rPr lang="en-US"/>
              <a:t>Elastic Modulus: E=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/</a:t>
            </a:r>
            <a:r>
              <a:rPr lang="en-US">
                <a:latin typeface="Symbol" pitchFamily="18" charset="2"/>
              </a:rPr>
              <a:t>e</a:t>
            </a:r>
            <a:r>
              <a:rPr lang="en-US"/>
              <a:t> (lb/in², psi, ksi)</a:t>
            </a:r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>
            <a:off x="1828800" y="26670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1828800" y="60198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900113" y="3795713"/>
            <a:ext cx="365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latin typeface="Symbol" pitchFamily="18" charset="2"/>
              </a:rPr>
              <a:t>s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519113" y="4252913"/>
            <a:ext cx="909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Stress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3262313" y="6005513"/>
            <a:ext cx="11191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Symbol" pitchFamily="18" charset="2"/>
              </a:rPr>
              <a:t>e</a:t>
            </a:r>
            <a:r>
              <a:rPr lang="en-US"/>
              <a:t> Strain</a:t>
            </a:r>
          </a:p>
        </p:txBody>
      </p:sp>
      <p:sp>
        <p:nvSpPr>
          <p:cNvPr id="148490" name="Line 10"/>
          <p:cNvSpPr>
            <a:spLocks noChangeShapeType="1"/>
          </p:cNvSpPr>
          <p:nvPr/>
        </p:nvSpPr>
        <p:spPr bwMode="auto">
          <a:xfrm flipV="1">
            <a:off x="1828800" y="3657600"/>
            <a:ext cx="60960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1" name="Arc 11"/>
          <p:cNvSpPr>
            <a:spLocks/>
          </p:cNvSpPr>
          <p:nvPr/>
        </p:nvSpPr>
        <p:spPr bwMode="auto">
          <a:xfrm>
            <a:off x="2449513" y="2830513"/>
            <a:ext cx="2057400" cy="838200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21598"/>
              <a:gd name="T1" fmla="*/ 21314 h 21600"/>
              <a:gd name="T2" fmla="*/ 21581 w 21598"/>
              <a:gd name="T3" fmla="*/ 0 h 21600"/>
              <a:gd name="T4" fmla="*/ 21598 w 215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8" h="21600" fill="none" extrusionOk="0">
                <a:moveTo>
                  <a:pt x="-1" y="21313"/>
                </a:moveTo>
                <a:cubicBezTo>
                  <a:pt x="156" y="9503"/>
                  <a:pt x="9769" y="9"/>
                  <a:pt x="21581" y="0"/>
                </a:cubicBezTo>
              </a:path>
              <a:path w="21598" h="21600" stroke="0" extrusionOk="0">
                <a:moveTo>
                  <a:pt x="-1" y="21313"/>
                </a:moveTo>
                <a:cubicBezTo>
                  <a:pt x="156" y="9503"/>
                  <a:pt x="9769" y="9"/>
                  <a:pt x="21581" y="0"/>
                </a:cubicBezTo>
                <a:lnTo>
                  <a:pt x="21598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2" name="Arc 12"/>
          <p:cNvSpPr>
            <a:spLocks/>
          </p:cNvSpPr>
          <p:nvPr/>
        </p:nvSpPr>
        <p:spPr bwMode="auto">
          <a:xfrm>
            <a:off x="4495800" y="2830513"/>
            <a:ext cx="21336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6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15" y="0"/>
                </a:moveTo>
                <a:cubicBezTo>
                  <a:pt x="11939" y="8"/>
                  <a:pt x="21600" y="9676"/>
                  <a:pt x="21600" y="21600"/>
                </a:cubicBezTo>
              </a:path>
              <a:path w="21600" h="21600" stroke="0" extrusionOk="0">
                <a:moveTo>
                  <a:pt x="15" y="0"/>
                </a:moveTo>
                <a:cubicBezTo>
                  <a:pt x="11939" y="8"/>
                  <a:pt x="21600" y="9676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4176713" y="2424113"/>
            <a:ext cx="7572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UTS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2133600" y="48006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 flipH="1">
            <a:off x="1905000" y="57150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2195513" y="5243513"/>
            <a:ext cx="12334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Slope=E</a:t>
            </a:r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6310313" y="3338513"/>
            <a:ext cx="1196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Fracture</a:t>
            </a:r>
          </a:p>
        </p:txBody>
      </p:sp>
      <p:sp>
        <p:nvSpPr>
          <p:cNvPr id="148498" name="Line 18"/>
          <p:cNvSpPr>
            <a:spLocks noChangeShapeType="1"/>
          </p:cNvSpPr>
          <p:nvPr/>
        </p:nvSpPr>
        <p:spPr bwMode="auto">
          <a:xfrm>
            <a:off x="2438400" y="3505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2728913" y="3414713"/>
            <a:ext cx="19510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Plastic Region</a:t>
            </a:r>
          </a:p>
        </p:txBody>
      </p:sp>
      <p:sp>
        <p:nvSpPr>
          <p:cNvPr id="148500" name="Line 20"/>
          <p:cNvSpPr>
            <a:spLocks noChangeShapeType="1"/>
          </p:cNvSpPr>
          <p:nvPr/>
        </p:nvSpPr>
        <p:spPr bwMode="auto">
          <a:xfrm>
            <a:off x="2438400" y="3352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1" name="Line 21"/>
          <p:cNvSpPr>
            <a:spLocks noChangeShapeType="1"/>
          </p:cNvSpPr>
          <p:nvPr/>
        </p:nvSpPr>
        <p:spPr bwMode="auto">
          <a:xfrm flipH="1">
            <a:off x="1828800" y="3505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900113" y="2652713"/>
            <a:ext cx="1062037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Elastic</a:t>
            </a:r>
          </a:p>
          <a:p>
            <a:pPr eaLnBrk="0" hangingPunct="0"/>
            <a:r>
              <a:rPr lang="en-US"/>
              <a:t>Region</a:t>
            </a:r>
          </a:p>
        </p:txBody>
      </p:sp>
      <p:sp>
        <p:nvSpPr>
          <p:cNvPr id="148503" name="Line 23"/>
          <p:cNvSpPr>
            <a:spLocks noChangeShapeType="1"/>
          </p:cNvSpPr>
          <p:nvPr/>
        </p:nvSpPr>
        <p:spPr bwMode="auto">
          <a:xfrm>
            <a:off x="1752600" y="31242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4" name="Line 24"/>
          <p:cNvSpPr>
            <a:spLocks noChangeShapeType="1"/>
          </p:cNvSpPr>
          <p:nvPr/>
        </p:nvSpPr>
        <p:spPr bwMode="auto">
          <a:xfrm flipV="1">
            <a:off x="3276600" y="2819400"/>
            <a:ext cx="838200" cy="3200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5" name="Line 25"/>
          <p:cNvSpPr>
            <a:spLocks noChangeShapeType="1"/>
          </p:cNvSpPr>
          <p:nvPr/>
        </p:nvSpPr>
        <p:spPr bwMode="auto">
          <a:xfrm>
            <a:off x="4495800" y="28194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6" name="Rectangle 26"/>
          <p:cNvSpPr>
            <a:spLocks noChangeArrowheads="1"/>
          </p:cNvSpPr>
          <p:nvPr/>
        </p:nvSpPr>
        <p:spPr bwMode="auto">
          <a:xfrm>
            <a:off x="4633913" y="2881313"/>
            <a:ext cx="146685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Strain</a:t>
            </a:r>
          </a:p>
          <a:p>
            <a:pPr eaLnBrk="0" hangingPunct="0"/>
            <a:r>
              <a:rPr lang="en-US"/>
              <a:t>Hardening</a:t>
            </a:r>
          </a:p>
        </p:txBody>
      </p:sp>
      <p:sp>
        <p:nvSpPr>
          <p:cNvPr id="148507" name="Rectangle 27"/>
          <p:cNvSpPr>
            <a:spLocks noChangeArrowheads="1"/>
          </p:cNvSpPr>
          <p:nvPr/>
        </p:nvSpPr>
        <p:spPr bwMode="auto">
          <a:xfrm>
            <a:off x="1433513" y="3338513"/>
            <a:ext cx="466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Symbol" pitchFamily="18" charset="2"/>
              </a:rPr>
              <a:t>s</a:t>
            </a:r>
            <a:r>
              <a:rPr lang="en-US" baseline="-25000"/>
              <a:t>y</a:t>
            </a:r>
          </a:p>
        </p:txBody>
      </p:sp>
      <p:sp>
        <p:nvSpPr>
          <p:cNvPr id="148508" name="Rectangle 28"/>
          <p:cNvSpPr>
            <a:spLocks noChangeArrowheads="1"/>
          </p:cNvSpPr>
          <p:nvPr/>
        </p:nvSpPr>
        <p:spPr bwMode="auto">
          <a:xfrm>
            <a:off x="2500313" y="6386513"/>
            <a:ext cx="28638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Stress/Strain Diagram</a:t>
            </a:r>
          </a:p>
        </p:txBody>
      </p:sp>
      <p:sp>
        <p:nvSpPr>
          <p:cNvPr id="148509" name="Rectangle 29"/>
          <p:cNvSpPr>
            <a:spLocks noChangeArrowheads="1"/>
          </p:cNvSpPr>
          <p:nvPr/>
        </p:nvSpPr>
        <p:spPr bwMode="auto">
          <a:xfrm>
            <a:off x="4954588" y="5030788"/>
            <a:ext cx="15017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Material</a:t>
            </a:r>
          </a:p>
          <a:p>
            <a:pPr eaLnBrk="0" hangingPunct="0"/>
            <a:r>
              <a:rPr lang="en-US"/>
              <a:t>Toughness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5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3434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Ductile to Brittle Transition</a:t>
            </a:r>
            <a:r>
              <a:rPr lang="en-US"/>
              <a:t>: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sz="half" idx="2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   Fatigue Behavior</a:t>
            </a:r>
            <a:r>
              <a:rPr lang="en-US"/>
              <a:t>:</a:t>
            </a:r>
          </a:p>
        </p:txBody>
      </p:sp>
      <p:sp>
        <p:nvSpPr>
          <p:cNvPr id="150533" name="Line 5"/>
          <p:cNvSpPr>
            <a:spLocks noChangeShapeType="1"/>
          </p:cNvSpPr>
          <p:nvPr/>
        </p:nvSpPr>
        <p:spPr bwMode="auto">
          <a:xfrm>
            <a:off x="914400" y="3352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>
            <a:off x="914400" y="53340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61913" y="3581400"/>
            <a:ext cx="1062037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Charpy</a:t>
            </a:r>
          </a:p>
          <a:p>
            <a:pPr eaLnBrk="0" hangingPunct="0"/>
            <a:r>
              <a:rPr lang="en-US" sz="1600"/>
              <a:t>(Impact)</a:t>
            </a:r>
          </a:p>
          <a:p>
            <a:pPr eaLnBrk="0" hangingPunct="0"/>
            <a:r>
              <a:rPr lang="en-US" sz="1600"/>
              <a:t>Toughness</a:t>
            </a:r>
          </a:p>
          <a:p>
            <a:pPr eaLnBrk="0" hangingPunct="0"/>
            <a:r>
              <a:rPr lang="en-US" sz="1600"/>
              <a:t>(in-lbs)</a:t>
            </a:r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1585913" y="5486400"/>
            <a:ext cx="15478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Temperature(°F)</a:t>
            </a:r>
          </a:p>
        </p:txBody>
      </p:sp>
      <p:sp>
        <p:nvSpPr>
          <p:cNvPr id="150537" name="Arc 9"/>
          <p:cNvSpPr>
            <a:spLocks/>
          </p:cNvSpPr>
          <p:nvPr/>
        </p:nvSpPr>
        <p:spPr bwMode="auto">
          <a:xfrm>
            <a:off x="990600" y="4419600"/>
            <a:ext cx="1295400" cy="762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8" name="Arc 10"/>
          <p:cNvSpPr>
            <a:spLocks/>
          </p:cNvSpPr>
          <p:nvPr/>
        </p:nvSpPr>
        <p:spPr bwMode="auto">
          <a:xfrm>
            <a:off x="2297113" y="3516313"/>
            <a:ext cx="1295400" cy="914400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21598"/>
              <a:gd name="T1" fmla="*/ 21338 h 21600"/>
              <a:gd name="T2" fmla="*/ 21572 w 21598"/>
              <a:gd name="T3" fmla="*/ 0 h 21600"/>
              <a:gd name="T4" fmla="*/ 21598 w 215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8" h="21600" fill="none" extrusionOk="0">
                <a:moveTo>
                  <a:pt x="-1" y="21337"/>
                </a:moveTo>
                <a:cubicBezTo>
                  <a:pt x="142" y="9521"/>
                  <a:pt x="9754" y="14"/>
                  <a:pt x="21572" y="0"/>
                </a:cubicBezTo>
              </a:path>
              <a:path w="21598" h="21600" stroke="0" extrusionOk="0">
                <a:moveTo>
                  <a:pt x="-1" y="21337"/>
                </a:moveTo>
                <a:cubicBezTo>
                  <a:pt x="142" y="9521"/>
                  <a:pt x="9754" y="14"/>
                  <a:pt x="21572" y="0"/>
                </a:cubicBezTo>
                <a:lnTo>
                  <a:pt x="21598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9" name="Line 11"/>
          <p:cNvSpPr>
            <a:spLocks noChangeShapeType="1"/>
          </p:cNvSpPr>
          <p:nvPr/>
        </p:nvSpPr>
        <p:spPr bwMode="auto">
          <a:xfrm>
            <a:off x="2286000" y="3505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2271713" y="4648200"/>
            <a:ext cx="12192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Transition</a:t>
            </a:r>
          </a:p>
          <a:p>
            <a:pPr eaLnBrk="0" hangingPunct="0"/>
            <a:r>
              <a:rPr lang="en-US" sz="1600"/>
              <a:t>Temperature</a:t>
            </a:r>
          </a:p>
        </p:txBody>
      </p:sp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976313" y="4419600"/>
            <a:ext cx="92551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Brittle</a:t>
            </a:r>
          </a:p>
          <a:p>
            <a:pPr eaLnBrk="0" hangingPunct="0"/>
            <a:r>
              <a:rPr lang="en-US" sz="1600"/>
              <a:t>Behavior</a:t>
            </a:r>
          </a:p>
        </p:txBody>
      </p:sp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2652713" y="3733800"/>
            <a:ext cx="92551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Ductile</a:t>
            </a:r>
          </a:p>
          <a:p>
            <a:pPr eaLnBrk="0" hangingPunct="0"/>
            <a:r>
              <a:rPr lang="en-US" sz="1600"/>
              <a:t>Behavior</a:t>
            </a:r>
          </a:p>
        </p:txBody>
      </p:sp>
      <p:sp>
        <p:nvSpPr>
          <p:cNvPr id="150543" name="Line 15"/>
          <p:cNvSpPr>
            <a:spLocks noChangeShapeType="1"/>
          </p:cNvSpPr>
          <p:nvPr/>
        </p:nvSpPr>
        <p:spPr bwMode="auto">
          <a:xfrm>
            <a:off x="5105400" y="53340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44" name="Line 16"/>
          <p:cNvSpPr>
            <a:spLocks noChangeShapeType="1"/>
          </p:cNvSpPr>
          <p:nvPr/>
        </p:nvSpPr>
        <p:spPr bwMode="auto">
          <a:xfrm>
            <a:off x="5105400" y="3352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45" name="Rectangle 17"/>
          <p:cNvSpPr>
            <a:spLocks noChangeArrowheads="1"/>
          </p:cNvSpPr>
          <p:nvPr/>
        </p:nvSpPr>
        <p:spPr bwMode="auto">
          <a:xfrm>
            <a:off x="4460875" y="3886200"/>
            <a:ext cx="66675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latin typeface="Symbol" pitchFamily="18" charset="2"/>
              </a:rPr>
              <a:t>s</a:t>
            </a:r>
            <a:endParaRPr lang="en-US" sz="1600"/>
          </a:p>
          <a:p>
            <a:pPr algn="ctr" eaLnBrk="0" hangingPunct="0"/>
            <a:r>
              <a:rPr lang="en-US" sz="1600"/>
              <a:t>Stress</a:t>
            </a:r>
          </a:p>
          <a:p>
            <a:pPr algn="ctr" eaLnBrk="0" hangingPunct="0"/>
            <a:r>
              <a:rPr lang="en-US" sz="1600"/>
              <a:t>(psi)</a:t>
            </a:r>
          </a:p>
        </p:txBody>
      </p:sp>
      <p:sp>
        <p:nvSpPr>
          <p:cNvPr id="150546" name="Rectangle 18"/>
          <p:cNvSpPr>
            <a:spLocks noChangeArrowheads="1"/>
          </p:cNvSpPr>
          <p:nvPr/>
        </p:nvSpPr>
        <p:spPr bwMode="auto">
          <a:xfrm>
            <a:off x="5929313" y="5334000"/>
            <a:ext cx="9318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Cycles N</a:t>
            </a:r>
          </a:p>
        </p:txBody>
      </p:sp>
      <p:sp>
        <p:nvSpPr>
          <p:cNvPr id="150547" name="Line 19"/>
          <p:cNvSpPr>
            <a:spLocks noChangeShapeType="1"/>
          </p:cNvSpPr>
          <p:nvPr/>
        </p:nvSpPr>
        <p:spPr bwMode="auto">
          <a:xfrm>
            <a:off x="5257800" y="44196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48" name="Rectangle 20"/>
          <p:cNvSpPr>
            <a:spLocks noChangeArrowheads="1"/>
          </p:cNvSpPr>
          <p:nvPr/>
        </p:nvSpPr>
        <p:spPr bwMode="auto">
          <a:xfrm>
            <a:off x="6538913" y="4419600"/>
            <a:ext cx="1552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Endurance Limit</a:t>
            </a:r>
          </a:p>
        </p:txBody>
      </p:sp>
      <p:sp>
        <p:nvSpPr>
          <p:cNvPr id="150549" name="Arc 21"/>
          <p:cNvSpPr>
            <a:spLocks/>
          </p:cNvSpPr>
          <p:nvPr/>
        </p:nvSpPr>
        <p:spPr bwMode="auto">
          <a:xfrm>
            <a:off x="5421313" y="3429000"/>
            <a:ext cx="2209800" cy="8382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50" name="Arc 22"/>
          <p:cNvSpPr>
            <a:spLocks/>
          </p:cNvSpPr>
          <p:nvPr/>
        </p:nvSpPr>
        <p:spPr bwMode="auto">
          <a:xfrm>
            <a:off x="5268913" y="3581400"/>
            <a:ext cx="2438400" cy="16764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51" name="Rectangle 23"/>
          <p:cNvSpPr>
            <a:spLocks noChangeArrowheads="1"/>
          </p:cNvSpPr>
          <p:nvPr/>
        </p:nvSpPr>
        <p:spPr bwMode="auto">
          <a:xfrm>
            <a:off x="5700713" y="3581400"/>
            <a:ext cx="5873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Steel</a:t>
            </a:r>
          </a:p>
        </p:txBody>
      </p:sp>
      <p:sp>
        <p:nvSpPr>
          <p:cNvPr id="150552" name="Rectangle 24"/>
          <p:cNvSpPr>
            <a:spLocks noChangeArrowheads="1"/>
          </p:cNvSpPr>
          <p:nvPr/>
        </p:nvSpPr>
        <p:spPr bwMode="auto">
          <a:xfrm>
            <a:off x="6843713" y="4876800"/>
            <a:ext cx="10620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Aluminum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5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NDT</a:t>
            </a:r>
          </a:p>
          <a:p>
            <a:pPr lvl="1"/>
            <a:r>
              <a:rPr lang="en-US">
                <a:latin typeface="Arial" charset="0"/>
              </a:rPr>
              <a:t>External: VT, PT, MT</a:t>
            </a:r>
          </a:p>
          <a:p>
            <a:pPr lvl="1"/>
            <a:r>
              <a:rPr lang="en-US">
                <a:latin typeface="Arial" charset="0"/>
              </a:rPr>
              <a:t>Internal: RT, UT, Eddy Current</a:t>
            </a:r>
          </a:p>
          <a:p>
            <a:pPr lvl="1"/>
            <a:r>
              <a:rPr lang="en-US">
                <a:latin typeface="Arial" charset="0"/>
              </a:rPr>
              <a:t>Op tests: Hydro, Weight/Load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6: Ship Structures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Unique Aspects of Ship Structures</a:t>
            </a:r>
          </a:p>
          <a:p>
            <a:r>
              <a:rPr lang="en-US">
                <a:latin typeface="Arial" charset="0"/>
              </a:rPr>
              <a:t>Ship Structural Loads</a:t>
            </a:r>
          </a:p>
          <a:p>
            <a:r>
              <a:rPr lang="en-US">
                <a:latin typeface="Arial" charset="0"/>
              </a:rPr>
              <a:t>Ship Structure</a:t>
            </a:r>
          </a:p>
          <a:p>
            <a:r>
              <a:rPr lang="en-US">
                <a:latin typeface="Arial" charset="0"/>
              </a:rPr>
              <a:t>Modes of Failure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6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400">
                <a:latin typeface="Arial" charset="0"/>
              </a:rPr>
              <a:t>Distributed Forces</a:t>
            </a:r>
          </a:p>
          <a:p>
            <a:pPr lvl="1"/>
            <a:r>
              <a:rPr lang="en-US" sz="2400">
                <a:latin typeface="Arial" charset="0"/>
              </a:rPr>
              <a:t>Distributed Weight</a:t>
            </a:r>
          </a:p>
          <a:p>
            <a:pPr lvl="1"/>
            <a:r>
              <a:rPr lang="en-US" sz="2400">
                <a:latin typeface="Arial" charset="0"/>
              </a:rPr>
              <a:t>Distributed Buoyancy</a:t>
            </a:r>
          </a:p>
          <a:p>
            <a:pPr lvl="1"/>
            <a:r>
              <a:rPr lang="en-US" sz="2400">
                <a:latin typeface="Arial" charset="0"/>
              </a:rPr>
              <a:t>Distribution×Distance=Total</a:t>
            </a:r>
          </a:p>
          <a:p>
            <a:pPr lvl="2"/>
            <a:r>
              <a:rPr lang="en-US" sz="2000">
                <a:latin typeface="Arial" charset="0"/>
              </a:rPr>
              <a:t>1LT/ft×6ft+4LT/ft×3ft=18LT</a:t>
            </a:r>
          </a:p>
          <a:p>
            <a:pPr lvl="2"/>
            <a:r>
              <a:rPr lang="en-US" sz="2000">
                <a:latin typeface="Arial" charset="0"/>
              </a:rPr>
              <a:t>2LT/ft×9ft=18LT</a:t>
            </a:r>
          </a:p>
          <a:p>
            <a:pPr>
              <a:buFontTx/>
              <a:buNone/>
            </a:pPr>
            <a:r>
              <a:rPr lang="en-US" sz="2800">
                <a:latin typeface="Arial" charset="0"/>
              </a:rPr>
              <a:t>Shear Stress</a:t>
            </a:r>
          </a:p>
          <a:p>
            <a:pPr lvl="1"/>
            <a:r>
              <a:rPr lang="en-US" sz="2400">
                <a:latin typeface="Arial" charset="0"/>
              </a:rPr>
              <a:t>Localized bending moment</a:t>
            </a:r>
          </a:p>
          <a:p>
            <a:pPr lvl="1"/>
            <a:r>
              <a:rPr lang="en-US" sz="2400">
                <a:latin typeface="Arial" charset="0"/>
              </a:rPr>
              <a:t>Sagging, Hogging</a:t>
            </a:r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>
            <a:off x="5334000" y="2743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>
            <a:off x="57150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>
            <a:off x="60198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6324600" y="2209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>
            <a:off x="6629400" y="2209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6934200" y="2209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>
            <a:off x="72390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>
            <a:off x="75438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78486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>
            <a:off x="54102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 flipV="1">
            <a:off x="78486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V="1">
            <a:off x="75438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 flipV="1">
            <a:off x="72390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9" name="Line 17"/>
          <p:cNvSpPr>
            <a:spLocks noChangeShapeType="1"/>
          </p:cNvSpPr>
          <p:nvPr/>
        </p:nvSpPr>
        <p:spPr bwMode="auto">
          <a:xfrm flipV="1">
            <a:off x="69342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 flipV="1">
            <a:off x="66294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1" name="Line 19"/>
          <p:cNvSpPr>
            <a:spLocks noChangeShapeType="1"/>
          </p:cNvSpPr>
          <p:nvPr/>
        </p:nvSpPr>
        <p:spPr bwMode="auto">
          <a:xfrm flipV="1">
            <a:off x="63246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V="1">
            <a:off x="60198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 flipV="1">
            <a:off x="57150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V="1">
            <a:off x="5410200" y="2743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5" name="Rectangle 23"/>
          <p:cNvSpPr>
            <a:spLocks noChangeArrowheads="1"/>
          </p:cNvSpPr>
          <p:nvPr/>
        </p:nvSpPr>
        <p:spPr bwMode="auto">
          <a:xfrm>
            <a:off x="6005513" y="31099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2LT/ft</a:t>
            </a:r>
          </a:p>
        </p:txBody>
      </p:sp>
      <p:sp>
        <p:nvSpPr>
          <p:cNvPr id="156696" name="Rectangle 24"/>
          <p:cNvSpPr>
            <a:spLocks noChangeArrowheads="1"/>
          </p:cNvSpPr>
          <p:nvPr/>
        </p:nvSpPr>
        <p:spPr bwMode="auto">
          <a:xfrm>
            <a:off x="5243513" y="20431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1LT/ft</a:t>
            </a:r>
          </a:p>
        </p:txBody>
      </p:sp>
      <p:sp>
        <p:nvSpPr>
          <p:cNvPr id="156697" name="Rectangle 25"/>
          <p:cNvSpPr>
            <a:spLocks noChangeArrowheads="1"/>
          </p:cNvSpPr>
          <p:nvPr/>
        </p:nvSpPr>
        <p:spPr bwMode="auto">
          <a:xfrm>
            <a:off x="7072313" y="20431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1LT/ft</a:t>
            </a:r>
          </a:p>
        </p:txBody>
      </p:sp>
      <p:sp>
        <p:nvSpPr>
          <p:cNvPr id="156698" name="Rectangle 26"/>
          <p:cNvSpPr>
            <a:spLocks noChangeArrowheads="1"/>
          </p:cNvSpPr>
          <p:nvPr/>
        </p:nvSpPr>
        <p:spPr bwMode="auto">
          <a:xfrm>
            <a:off x="6157913" y="17383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4LT/ft</a:t>
            </a:r>
          </a:p>
        </p:txBody>
      </p:sp>
      <p:sp>
        <p:nvSpPr>
          <p:cNvPr id="156699" name="Line 27"/>
          <p:cNvSpPr>
            <a:spLocks noChangeShapeType="1"/>
          </p:cNvSpPr>
          <p:nvPr/>
        </p:nvSpPr>
        <p:spPr bwMode="auto">
          <a:xfrm>
            <a:off x="5334000" y="5029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0" name="Line 28"/>
          <p:cNvSpPr>
            <a:spLocks noChangeShapeType="1"/>
          </p:cNvSpPr>
          <p:nvPr/>
        </p:nvSpPr>
        <p:spPr bwMode="auto">
          <a:xfrm>
            <a:off x="6324600" y="4495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1" name="Line 29"/>
          <p:cNvSpPr>
            <a:spLocks noChangeShapeType="1"/>
          </p:cNvSpPr>
          <p:nvPr/>
        </p:nvSpPr>
        <p:spPr bwMode="auto">
          <a:xfrm>
            <a:off x="6629400" y="4495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2" name="Line 30"/>
          <p:cNvSpPr>
            <a:spLocks noChangeShapeType="1"/>
          </p:cNvSpPr>
          <p:nvPr/>
        </p:nvSpPr>
        <p:spPr bwMode="auto">
          <a:xfrm>
            <a:off x="6934200" y="4495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3" name="Line 31"/>
          <p:cNvSpPr>
            <a:spLocks noChangeShapeType="1"/>
          </p:cNvSpPr>
          <p:nvPr/>
        </p:nvSpPr>
        <p:spPr bwMode="auto">
          <a:xfrm flipV="1">
            <a:off x="78486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4" name="Line 32"/>
          <p:cNvSpPr>
            <a:spLocks noChangeShapeType="1"/>
          </p:cNvSpPr>
          <p:nvPr/>
        </p:nvSpPr>
        <p:spPr bwMode="auto">
          <a:xfrm flipV="1">
            <a:off x="75438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5" name="Line 33"/>
          <p:cNvSpPr>
            <a:spLocks noChangeShapeType="1"/>
          </p:cNvSpPr>
          <p:nvPr/>
        </p:nvSpPr>
        <p:spPr bwMode="auto">
          <a:xfrm flipV="1">
            <a:off x="72390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6" name="Line 34"/>
          <p:cNvSpPr>
            <a:spLocks noChangeShapeType="1"/>
          </p:cNvSpPr>
          <p:nvPr/>
        </p:nvSpPr>
        <p:spPr bwMode="auto">
          <a:xfrm flipV="1">
            <a:off x="60198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 flipV="1">
            <a:off x="57150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8" name="Line 36"/>
          <p:cNvSpPr>
            <a:spLocks noChangeShapeType="1"/>
          </p:cNvSpPr>
          <p:nvPr/>
        </p:nvSpPr>
        <p:spPr bwMode="auto">
          <a:xfrm flipV="1">
            <a:off x="5410200" y="5029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9" name="Rectangle 37"/>
          <p:cNvSpPr>
            <a:spLocks noChangeArrowheads="1"/>
          </p:cNvSpPr>
          <p:nvPr/>
        </p:nvSpPr>
        <p:spPr bwMode="auto">
          <a:xfrm>
            <a:off x="5243513" y="53959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1LT/ft</a:t>
            </a:r>
          </a:p>
        </p:txBody>
      </p:sp>
      <p:sp>
        <p:nvSpPr>
          <p:cNvPr id="156710" name="Rectangle 38"/>
          <p:cNvSpPr>
            <a:spLocks noChangeArrowheads="1"/>
          </p:cNvSpPr>
          <p:nvPr/>
        </p:nvSpPr>
        <p:spPr bwMode="auto">
          <a:xfrm>
            <a:off x="7072313" y="53959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1LT/ft</a:t>
            </a:r>
          </a:p>
        </p:txBody>
      </p:sp>
      <p:sp>
        <p:nvSpPr>
          <p:cNvPr id="156711" name="Rectangle 39"/>
          <p:cNvSpPr>
            <a:spLocks noChangeArrowheads="1"/>
          </p:cNvSpPr>
          <p:nvPr/>
        </p:nvSpPr>
        <p:spPr bwMode="auto">
          <a:xfrm>
            <a:off x="6157913" y="4024313"/>
            <a:ext cx="9763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2LT/ft</a:t>
            </a:r>
          </a:p>
        </p:txBody>
      </p:sp>
      <p:sp>
        <p:nvSpPr>
          <p:cNvPr id="156712" name="Oval 40"/>
          <p:cNvSpPr>
            <a:spLocks noChangeArrowheads="1"/>
          </p:cNvSpPr>
          <p:nvPr/>
        </p:nvSpPr>
        <p:spPr bwMode="auto">
          <a:xfrm>
            <a:off x="5949950" y="4883150"/>
            <a:ext cx="520700" cy="3683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713" name="Oval 41"/>
          <p:cNvSpPr>
            <a:spLocks noChangeArrowheads="1"/>
          </p:cNvSpPr>
          <p:nvPr/>
        </p:nvSpPr>
        <p:spPr bwMode="auto">
          <a:xfrm>
            <a:off x="6788150" y="4883150"/>
            <a:ext cx="520700" cy="3683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  <a:noFill/>
          <a:ln/>
        </p:spPr>
        <p:txBody>
          <a:bodyPr lIns="90488" tIns="44450" rIns="90488" bIns="44450"/>
          <a:lstStyle/>
          <a:p>
            <a:pPr algn="l"/>
            <a:r>
              <a:rPr lang="en-US" sz="3500">
                <a:latin typeface="Arial" charset="0"/>
              </a:rPr>
              <a:t>Chapter 6: Ship Structural Components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76200" y="1219200"/>
            <a:ext cx="38100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Longitudinal Strength Members</a:t>
            </a:r>
          </a:p>
          <a:p>
            <a:pPr lvl="1"/>
            <a:r>
              <a:rPr lang="en-US">
                <a:latin typeface="Arial" charset="0"/>
              </a:rPr>
              <a:t>Keel</a:t>
            </a:r>
          </a:p>
          <a:p>
            <a:pPr lvl="1"/>
            <a:r>
              <a:rPr lang="en-US">
                <a:latin typeface="Arial" charset="0"/>
              </a:rPr>
              <a:t>Longitudinal</a:t>
            </a:r>
          </a:p>
          <a:p>
            <a:pPr lvl="1"/>
            <a:r>
              <a:rPr lang="en-US">
                <a:latin typeface="Arial" charset="0"/>
              </a:rPr>
              <a:t>Stringers</a:t>
            </a:r>
          </a:p>
          <a:p>
            <a:pPr lvl="1"/>
            <a:r>
              <a:rPr lang="en-US">
                <a:latin typeface="Arial" charset="0"/>
              </a:rPr>
              <a:t>Deck Girders</a:t>
            </a:r>
          </a:p>
          <a:p>
            <a:pPr lvl="1"/>
            <a:r>
              <a:rPr lang="en-US">
                <a:latin typeface="Arial" charset="0"/>
              </a:rPr>
              <a:t>Plating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219200"/>
            <a:ext cx="34290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Transverse Strength Members</a:t>
            </a:r>
          </a:p>
          <a:p>
            <a:pPr lvl="1"/>
            <a:r>
              <a:rPr lang="en-US">
                <a:latin typeface="Arial" charset="0"/>
              </a:rPr>
              <a:t>Frame</a:t>
            </a:r>
          </a:p>
          <a:p>
            <a:pPr lvl="1"/>
            <a:r>
              <a:rPr lang="en-US">
                <a:latin typeface="Arial" charset="0"/>
              </a:rPr>
              <a:t>Floor</a:t>
            </a:r>
          </a:p>
          <a:p>
            <a:pPr lvl="1"/>
            <a:r>
              <a:rPr lang="en-US">
                <a:latin typeface="Arial" charset="0"/>
              </a:rPr>
              <a:t>Deck Beams</a:t>
            </a:r>
          </a:p>
          <a:p>
            <a:pPr lvl="1"/>
            <a:r>
              <a:rPr lang="en-US">
                <a:latin typeface="Arial" charset="0"/>
              </a:rPr>
              <a:t>Plating</a:t>
            </a:r>
          </a:p>
        </p:txBody>
      </p:sp>
      <p:sp>
        <p:nvSpPr>
          <p:cNvPr id="158725" name="Line 5"/>
          <p:cNvSpPr>
            <a:spLocks noChangeShapeType="1"/>
          </p:cNvSpPr>
          <p:nvPr/>
        </p:nvSpPr>
        <p:spPr bwMode="auto">
          <a:xfrm flipV="1">
            <a:off x="4800600" y="35052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6" name="Line 6"/>
          <p:cNvSpPr>
            <a:spLocks noChangeShapeType="1"/>
          </p:cNvSpPr>
          <p:nvPr/>
        </p:nvSpPr>
        <p:spPr bwMode="auto">
          <a:xfrm>
            <a:off x="4800600" y="6172200"/>
            <a:ext cx="0" cy="304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7" name="Line 7"/>
          <p:cNvSpPr>
            <a:spLocks noChangeShapeType="1"/>
          </p:cNvSpPr>
          <p:nvPr/>
        </p:nvSpPr>
        <p:spPr bwMode="auto">
          <a:xfrm>
            <a:off x="4572000" y="6172200"/>
            <a:ext cx="457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>
            <a:off x="1981200" y="3886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9" name="Line 9"/>
          <p:cNvSpPr>
            <a:spLocks noChangeShapeType="1"/>
          </p:cNvSpPr>
          <p:nvPr/>
        </p:nvSpPr>
        <p:spPr bwMode="auto">
          <a:xfrm>
            <a:off x="3581400" y="6324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0" name="Line 10"/>
          <p:cNvSpPr>
            <a:spLocks noChangeShapeType="1"/>
          </p:cNvSpPr>
          <p:nvPr/>
        </p:nvSpPr>
        <p:spPr bwMode="auto">
          <a:xfrm>
            <a:off x="3505200" y="6324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1" name="Line 11"/>
          <p:cNvSpPr>
            <a:spLocks noChangeShapeType="1"/>
          </p:cNvSpPr>
          <p:nvPr/>
        </p:nvSpPr>
        <p:spPr bwMode="auto">
          <a:xfrm>
            <a:off x="1981200" y="48768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2" name="Line 12"/>
          <p:cNvSpPr>
            <a:spLocks noChangeShapeType="1"/>
          </p:cNvSpPr>
          <p:nvPr/>
        </p:nvSpPr>
        <p:spPr bwMode="auto">
          <a:xfrm>
            <a:off x="2133600" y="48006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3" name="Line 13"/>
          <p:cNvSpPr>
            <a:spLocks noChangeShapeType="1"/>
          </p:cNvSpPr>
          <p:nvPr/>
        </p:nvSpPr>
        <p:spPr bwMode="auto">
          <a:xfrm>
            <a:off x="3733800" y="38862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4" name="Line 14"/>
          <p:cNvSpPr>
            <a:spLocks noChangeShapeType="1"/>
          </p:cNvSpPr>
          <p:nvPr/>
        </p:nvSpPr>
        <p:spPr bwMode="auto">
          <a:xfrm>
            <a:off x="3657600" y="4038600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5" name="Line 15"/>
          <p:cNvSpPr>
            <a:spLocks noChangeShapeType="1"/>
          </p:cNvSpPr>
          <p:nvPr/>
        </p:nvSpPr>
        <p:spPr bwMode="auto">
          <a:xfrm>
            <a:off x="2895600" y="64770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6" name="Line 16"/>
          <p:cNvSpPr>
            <a:spLocks noChangeShapeType="1"/>
          </p:cNvSpPr>
          <p:nvPr/>
        </p:nvSpPr>
        <p:spPr bwMode="auto">
          <a:xfrm>
            <a:off x="19812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7" name="Arc 17"/>
          <p:cNvSpPr>
            <a:spLocks/>
          </p:cNvSpPr>
          <p:nvPr/>
        </p:nvSpPr>
        <p:spPr bwMode="auto">
          <a:xfrm>
            <a:off x="1990725" y="5562600"/>
            <a:ext cx="914400" cy="9144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8" name="Arc 18"/>
          <p:cNvSpPr>
            <a:spLocks/>
          </p:cNvSpPr>
          <p:nvPr/>
        </p:nvSpPr>
        <p:spPr bwMode="auto">
          <a:xfrm>
            <a:off x="6553200" y="55626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9" name="Line 19"/>
          <p:cNvSpPr>
            <a:spLocks noChangeShapeType="1"/>
          </p:cNvSpPr>
          <p:nvPr/>
        </p:nvSpPr>
        <p:spPr bwMode="auto">
          <a:xfrm>
            <a:off x="7467600" y="3886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0" name="Line 20"/>
          <p:cNvSpPr>
            <a:spLocks noChangeShapeType="1"/>
          </p:cNvSpPr>
          <p:nvPr/>
        </p:nvSpPr>
        <p:spPr bwMode="auto">
          <a:xfrm>
            <a:off x="7315200" y="41148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1" name="Line 21"/>
          <p:cNvSpPr>
            <a:spLocks noChangeShapeType="1"/>
          </p:cNvSpPr>
          <p:nvPr/>
        </p:nvSpPr>
        <p:spPr bwMode="auto">
          <a:xfrm>
            <a:off x="4800600" y="63246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2" name="Arc 22"/>
          <p:cNvSpPr>
            <a:spLocks/>
          </p:cNvSpPr>
          <p:nvPr/>
        </p:nvSpPr>
        <p:spPr bwMode="auto">
          <a:xfrm>
            <a:off x="6400800" y="5410200"/>
            <a:ext cx="9144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3" name="Line 23"/>
          <p:cNvSpPr>
            <a:spLocks noChangeShapeType="1"/>
          </p:cNvSpPr>
          <p:nvPr/>
        </p:nvSpPr>
        <p:spPr bwMode="auto">
          <a:xfrm>
            <a:off x="4800600" y="41148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4" name="Line 24"/>
          <p:cNvSpPr>
            <a:spLocks noChangeShapeType="1"/>
          </p:cNvSpPr>
          <p:nvPr/>
        </p:nvSpPr>
        <p:spPr bwMode="auto">
          <a:xfrm>
            <a:off x="1447800" y="2362200"/>
            <a:ext cx="3124200" cy="3733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5" name="Line 25"/>
          <p:cNvSpPr>
            <a:spLocks noChangeShapeType="1"/>
          </p:cNvSpPr>
          <p:nvPr/>
        </p:nvSpPr>
        <p:spPr bwMode="auto">
          <a:xfrm>
            <a:off x="2438400" y="2819400"/>
            <a:ext cx="1066800" cy="3429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6" name="Line 26"/>
          <p:cNvSpPr>
            <a:spLocks noChangeShapeType="1"/>
          </p:cNvSpPr>
          <p:nvPr/>
        </p:nvSpPr>
        <p:spPr bwMode="auto">
          <a:xfrm>
            <a:off x="1981200" y="3276600"/>
            <a:ext cx="152400" cy="1447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7" name="Line 27"/>
          <p:cNvSpPr>
            <a:spLocks noChangeShapeType="1"/>
          </p:cNvSpPr>
          <p:nvPr/>
        </p:nvSpPr>
        <p:spPr bwMode="auto">
          <a:xfrm>
            <a:off x="2514600" y="3733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8" name="Line 28"/>
          <p:cNvSpPr>
            <a:spLocks noChangeShapeType="1"/>
          </p:cNvSpPr>
          <p:nvPr/>
        </p:nvSpPr>
        <p:spPr bwMode="auto">
          <a:xfrm>
            <a:off x="1676400" y="4191000"/>
            <a:ext cx="304800" cy="7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9" name="Line 29"/>
          <p:cNvSpPr>
            <a:spLocks noChangeShapeType="1"/>
          </p:cNvSpPr>
          <p:nvPr/>
        </p:nvSpPr>
        <p:spPr bwMode="auto">
          <a:xfrm>
            <a:off x="6172200" y="2362200"/>
            <a:ext cx="114300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0" name="Line 30"/>
          <p:cNvSpPr>
            <a:spLocks noChangeShapeType="1"/>
          </p:cNvSpPr>
          <p:nvPr/>
        </p:nvSpPr>
        <p:spPr bwMode="auto">
          <a:xfrm flipH="1">
            <a:off x="5562600" y="2819400"/>
            <a:ext cx="609600" cy="3505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1" name="Line 31"/>
          <p:cNvSpPr>
            <a:spLocks noChangeShapeType="1"/>
          </p:cNvSpPr>
          <p:nvPr/>
        </p:nvSpPr>
        <p:spPr bwMode="auto">
          <a:xfrm flipH="1">
            <a:off x="5486400" y="32766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2" name="Line 32"/>
          <p:cNvSpPr>
            <a:spLocks noChangeShapeType="1"/>
          </p:cNvSpPr>
          <p:nvPr/>
        </p:nvSpPr>
        <p:spPr bwMode="auto">
          <a:xfrm>
            <a:off x="6172200" y="3733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6324600" y="4114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4" name="Line 34"/>
          <p:cNvSpPr>
            <a:spLocks noChangeShapeType="1"/>
          </p:cNvSpPr>
          <p:nvPr/>
        </p:nvSpPr>
        <p:spPr bwMode="auto">
          <a:xfrm>
            <a:off x="6477000" y="4114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5" name="Rectangle 35"/>
          <p:cNvSpPr>
            <a:spLocks noChangeArrowheads="1"/>
          </p:cNvSpPr>
          <p:nvPr/>
        </p:nvSpPr>
        <p:spPr bwMode="auto">
          <a:xfrm>
            <a:off x="7545388" y="5868988"/>
            <a:ext cx="1400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/>
              <a:t>Stanchion</a:t>
            </a:r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 flipH="1" flipV="1">
            <a:off x="6477000" y="5562600"/>
            <a:ext cx="1143000" cy="533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sz="3500">
                <a:latin typeface="Arial" charset="0"/>
              </a:rPr>
              <a:t>Chapter 6: Modes of Structural Failure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Tensile or Compressive Yield</a:t>
            </a:r>
          </a:p>
          <a:p>
            <a:pPr lvl="1"/>
            <a:r>
              <a:rPr lang="en-US">
                <a:latin typeface="Arial" charset="0"/>
              </a:rPr>
              <a:t>Exceed Yield Stress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/>
            </a:r>
            <a:br>
              <a:rPr lang="en-US">
                <a:latin typeface="Arial" charset="0"/>
              </a:rPr>
            </a:br>
            <a:endParaRPr lang="en-US">
              <a:latin typeface="Arial" charset="0"/>
            </a:endParaRP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Buckling</a:t>
            </a:r>
          </a:p>
          <a:p>
            <a:pPr lvl="1"/>
            <a:r>
              <a:rPr lang="en-US">
                <a:latin typeface="Arial" charset="0"/>
              </a:rPr>
              <a:t>Bowing induced by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longitudinal load on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slender structure</a:t>
            </a:r>
          </a:p>
        </p:txBody>
      </p:sp>
      <p:grpSp>
        <p:nvGrpSpPr>
          <p:cNvPr id="160772" name="Group 4"/>
          <p:cNvGrpSpPr>
            <a:grpSpLocks/>
          </p:cNvGrpSpPr>
          <p:nvPr/>
        </p:nvGrpSpPr>
        <p:grpSpPr bwMode="auto">
          <a:xfrm>
            <a:off x="5795963" y="4348163"/>
            <a:ext cx="541337" cy="2139950"/>
            <a:chOff x="3651" y="2739"/>
            <a:chExt cx="341" cy="1348"/>
          </a:xfrm>
        </p:grpSpPr>
        <p:sp>
          <p:nvSpPr>
            <p:cNvPr id="160773" name="Arc 5"/>
            <p:cNvSpPr>
              <a:spLocks/>
            </p:cNvSpPr>
            <p:nvPr/>
          </p:nvSpPr>
          <p:spPr bwMode="auto">
            <a:xfrm>
              <a:off x="3651" y="2739"/>
              <a:ext cx="336" cy="67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21597"/>
                <a:gd name="T1" fmla="*/ 21246 h 21600"/>
                <a:gd name="T2" fmla="*/ 21533 w 21597"/>
                <a:gd name="T3" fmla="*/ 0 h 21600"/>
                <a:gd name="T4" fmla="*/ 21597 w 2159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7" h="21600" fill="none" extrusionOk="0">
                  <a:moveTo>
                    <a:pt x="-1" y="21245"/>
                  </a:moveTo>
                  <a:cubicBezTo>
                    <a:pt x="192" y="9481"/>
                    <a:pt x="9766" y="34"/>
                    <a:pt x="21533" y="0"/>
                  </a:cubicBezTo>
                </a:path>
                <a:path w="21597" h="21600" stroke="0" extrusionOk="0">
                  <a:moveTo>
                    <a:pt x="-1" y="21245"/>
                  </a:moveTo>
                  <a:cubicBezTo>
                    <a:pt x="192" y="9481"/>
                    <a:pt x="9766" y="34"/>
                    <a:pt x="21533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774" name="Arc 6"/>
            <p:cNvSpPr>
              <a:spLocks/>
            </p:cNvSpPr>
            <p:nvPr/>
          </p:nvSpPr>
          <p:spPr bwMode="auto">
            <a:xfrm rot="10800000">
              <a:off x="3655" y="3415"/>
              <a:ext cx="337" cy="672"/>
            </a:xfrm>
            <a:custGeom>
              <a:avLst/>
              <a:gdLst>
                <a:gd name="G0" fmla="+- 64 0 0"/>
                <a:gd name="G1" fmla="+- 21600 0 0"/>
                <a:gd name="G2" fmla="+- 21600 0 0"/>
                <a:gd name="T0" fmla="*/ 0 w 21664"/>
                <a:gd name="T1" fmla="*/ 0 h 21600"/>
                <a:gd name="T2" fmla="*/ 21664 w 21664"/>
                <a:gd name="T3" fmla="*/ 21600 h 21600"/>
                <a:gd name="T4" fmla="*/ 64 w 2166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64" h="21600" fill="none" extrusionOk="0">
                  <a:moveTo>
                    <a:pt x="0" y="0"/>
                  </a:moveTo>
                  <a:cubicBezTo>
                    <a:pt x="21" y="0"/>
                    <a:pt x="42" y="-1"/>
                    <a:pt x="64" y="0"/>
                  </a:cubicBezTo>
                  <a:cubicBezTo>
                    <a:pt x="11993" y="0"/>
                    <a:pt x="21664" y="9670"/>
                    <a:pt x="21664" y="21600"/>
                  </a:cubicBezTo>
                </a:path>
                <a:path w="21664" h="21600" stroke="0" extrusionOk="0">
                  <a:moveTo>
                    <a:pt x="0" y="0"/>
                  </a:moveTo>
                  <a:cubicBezTo>
                    <a:pt x="21" y="0"/>
                    <a:pt x="42" y="-1"/>
                    <a:pt x="64" y="0"/>
                  </a:cubicBezTo>
                  <a:cubicBezTo>
                    <a:pt x="11993" y="0"/>
                    <a:pt x="21664" y="9670"/>
                    <a:pt x="21664" y="21600"/>
                  </a:cubicBezTo>
                  <a:lnTo>
                    <a:pt x="64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5954713" y="4354513"/>
            <a:ext cx="534987" cy="2133600"/>
            <a:chOff x="3751" y="2743"/>
            <a:chExt cx="337" cy="1344"/>
          </a:xfrm>
        </p:grpSpPr>
        <p:sp>
          <p:nvSpPr>
            <p:cNvPr id="160776" name="Arc 8"/>
            <p:cNvSpPr>
              <a:spLocks/>
            </p:cNvSpPr>
            <p:nvPr/>
          </p:nvSpPr>
          <p:spPr bwMode="auto">
            <a:xfrm>
              <a:off x="3751" y="2743"/>
              <a:ext cx="336" cy="67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21597"/>
                <a:gd name="T1" fmla="*/ 21246 h 21600"/>
                <a:gd name="T2" fmla="*/ 21533 w 21597"/>
                <a:gd name="T3" fmla="*/ 0 h 21600"/>
                <a:gd name="T4" fmla="*/ 21597 w 2159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7" h="21600" fill="none" extrusionOk="0">
                  <a:moveTo>
                    <a:pt x="-1" y="21245"/>
                  </a:moveTo>
                  <a:cubicBezTo>
                    <a:pt x="192" y="9481"/>
                    <a:pt x="9766" y="34"/>
                    <a:pt x="21533" y="0"/>
                  </a:cubicBezTo>
                </a:path>
                <a:path w="21597" h="21600" stroke="0" extrusionOk="0">
                  <a:moveTo>
                    <a:pt x="-1" y="21245"/>
                  </a:moveTo>
                  <a:cubicBezTo>
                    <a:pt x="192" y="9481"/>
                    <a:pt x="9766" y="34"/>
                    <a:pt x="21533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777" name="Arc 9"/>
            <p:cNvSpPr>
              <a:spLocks/>
            </p:cNvSpPr>
            <p:nvPr/>
          </p:nvSpPr>
          <p:spPr bwMode="auto">
            <a:xfrm rot="10800000">
              <a:off x="3751" y="3415"/>
              <a:ext cx="337" cy="672"/>
            </a:xfrm>
            <a:custGeom>
              <a:avLst/>
              <a:gdLst>
                <a:gd name="G0" fmla="+- 64 0 0"/>
                <a:gd name="G1" fmla="+- 21600 0 0"/>
                <a:gd name="G2" fmla="+- 21600 0 0"/>
                <a:gd name="T0" fmla="*/ 0 w 21664"/>
                <a:gd name="T1" fmla="*/ 0 h 21600"/>
                <a:gd name="T2" fmla="*/ 21664 w 21664"/>
                <a:gd name="T3" fmla="*/ 21600 h 21600"/>
                <a:gd name="T4" fmla="*/ 64 w 2166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64" h="21600" fill="none" extrusionOk="0">
                  <a:moveTo>
                    <a:pt x="0" y="0"/>
                  </a:moveTo>
                  <a:cubicBezTo>
                    <a:pt x="21" y="0"/>
                    <a:pt x="42" y="-1"/>
                    <a:pt x="64" y="0"/>
                  </a:cubicBezTo>
                  <a:cubicBezTo>
                    <a:pt x="11993" y="0"/>
                    <a:pt x="21664" y="9670"/>
                    <a:pt x="21664" y="21600"/>
                  </a:cubicBezTo>
                </a:path>
                <a:path w="21664" h="21600" stroke="0" extrusionOk="0">
                  <a:moveTo>
                    <a:pt x="0" y="0"/>
                  </a:moveTo>
                  <a:cubicBezTo>
                    <a:pt x="21" y="0"/>
                    <a:pt x="42" y="-1"/>
                    <a:pt x="64" y="0"/>
                  </a:cubicBezTo>
                  <a:cubicBezTo>
                    <a:pt x="11993" y="0"/>
                    <a:pt x="21664" y="9670"/>
                    <a:pt x="21664" y="21600"/>
                  </a:cubicBezTo>
                  <a:lnTo>
                    <a:pt x="64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778" name="Line 10"/>
          <p:cNvSpPr>
            <a:spLocks noChangeShapeType="1"/>
          </p:cNvSpPr>
          <p:nvPr/>
        </p:nvSpPr>
        <p:spPr bwMode="auto">
          <a:xfrm flipH="1">
            <a:off x="6324600" y="4343400"/>
            <a:ext cx="7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79" name="Line 11"/>
          <p:cNvSpPr>
            <a:spLocks noChangeShapeType="1"/>
          </p:cNvSpPr>
          <p:nvPr/>
        </p:nvSpPr>
        <p:spPr bwMode="auto">
          <a:xfrm flipH="1">
            <a:off x="6248400" y="6477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0" name="Line 12"/>
          <p:cNvSpPr>
            <a:spLocks noChangeShapeType="1"/>
          </p:cNvSpPr>
          <p:nvPr/>
        </p:nvSpPr>
        <p:spPr bwMode="auto">
          <a:xfrm>
            <a:off x="6400800" y="4038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1" name="Line 13"/>
          <p:cNvSpPr>
            <a:spLocks noChangeShapeType="1"/>
          </p:cNvSpPr>
          <p:nvPr/>
        </p:nvSpPr>
        <p:spPr bwMode="auto">
          <a:xfrm flipV="1">
            <a:off x="6400800" y="647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2" name="Line 14"/>
          <p:cNvSpPr>
            <a:spLocks noChangeShapeType="1"/>
          </p:cNvSpPr>
          <p:nvPr/>
        </p:nvSpPr>
        <p:spPr bwMode="auto">
          <a:xfrm>
            <a:off x="6553200" y="2438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3" name="Line 15"/>
          <p:cNvSpPr>
            <a:spLocks noChangeShapeType="1"/>
          </p:cNvSpPr>
          <p:nvPr/>
        </p:nvSpPr>
        <p:spPr bwMode="auto">
          <a:xfrm>
            <a:off x="6553200" y="3505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4" name="Line 16"/>
          <p:cNvSpPr>
            <a:spLocks noChangeShapeType="1"/>
          </p:cNvSpPr>
          <p:nvPr/>
        </p:nvSpPr>
        <p:spPr bwMode="auto">
          <a:xfrm flipV="1">
            <a:off x="6553200" y="2895600"/>
            <a:ext cx="457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5" name="Arc 17"/>
          <p:cNvSpPr>
            <a:spLocks/>
          </p:cNvSpPr>
          <p:nvPr/>
        </p:nvSpPr>
        <p:spPr bwMode="auto">
          <a:xfrm>
            <a:off x="7021513" y="2678113"/>
            <a:ext cx="533400" cy="228600"/>
          </a:xfrm>
          <a:custGeom>
            <a:avLst/>
            <a:gdLst>
              <a:gd name="G0" fmla="+- 21575 0 0"/>
              <a:gd name="G1" fmla="+- 21600 0 0"/>
              <a:gd name="G2" fmla="+- 21600 0 0"/>
              <a:gd name="T0" fmla="*/ 0 w 21575"/>
              <a:gd name="T1" fmla="*/ 20551 h 21600"/>
              <a:gd name="T2" fmla="*/ 21511 w 21575"/>
              <a:gd name="T3" fmla="*/ 0 h 21600"/>
              <a:gd name="T4" fmla="*/ 21575 w 2157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5" h="21600" fill="none" extrusionOk="0">
                <a:moveTo>
                  <a:pt x="0" y="20551"/>
                </a:moveTo>
                <a:cubicBezTo>
                  <a:pt x="558" y="9067"/>
                  <a:pt x="10014" y="34"/>
                  <a:pt x="21511" y="0"/>
                </a:cubicBezTo>
              </a:path>
              <a:path w="21575" h="21600" stroke="0" extrusionOk="0">
                <a:moveTo>
                  <a:pt x="0" y="20551"/>
                </a:moveTo>
                <a:cubicBezTo>
                  <a:pt x="558" y="9067"/>
                  <a:pt x="10014" y="34"/>
                  <a:pt x="21511" y="0"/>
                </a:cubicBezTo>
                <a:lnTo>
                  <a:pt x="21575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6" name="Arc 18"/>
          <p:cNvSpPr>
            <a:spLocks/>
          </p:cNvSpPr>
          <p:nvPr/>
        </p:nvSpPr>
        <p:spPr bwMode="auto">
          <a:xfrm>
            <a:off x="7543800" y="2678113"/>
            <a:ext cx="5334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87" name="Rectangle 19"/>
          <p:cNvSpPr>
            <a:spLocks noChangeArrowheads="1"/>
          </p:cNvSpPr>
          <p:nvPr/>
        </p:nvSpPr>
        <p:spPr bwMode="auto">
          <a:xfrm>
            <a:off x="5929313" y="2819400"/>
            <a:ext cx="666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Stress</a:t>
            </a:r>
          </a:p>
        </p:txBody>
      </p:sp>
      <p:sp>
        <p:nvSpPr>
          <p:cNvPr id="160788" name="Rectangle 20"/>
          <p:cNvSpPr>
            <a:spLocks noChangeArrowheads="1"/>
          </p:cNvSpPr>
          <p:nvPr/>
        </p:nvSpPr>
        <p:spPr bwMode="auto">
          <a:xfrm>
            <a:off x="7072313" y="3505200"/>
            <a:ext cx="666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Strain</a:t>
            </a:r>
          </a:p>
        </p:txBody>
      </p:sp>
      <p:sp>
        <p:nvSpPr>
          <p:cNvPr id="160789" name="Line 21"/>
          <p:cNvSpPr>
            <a:spLocks noChangeShapeType="1"/>
          </p:cNvSpPr>
          <p:nvPr/>
        </p:nvSpPr>
        <p:spPr bwMode="auto">
          <a:xfrm>
            <a:off x="6934200" y="28956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790" name="Rectangle 22"/>
          <p:cNvSpPr>
            <a:spLocks noChangeArrowheads="1"/>
          </p:cNvSpPr>
          <p:nvPr/>
        </p:nvSpPr>
        <p:spPr bwMode="auto">
          <a:xfrm>
            <a:off x="7224713" y="2728913"/>
            <a:ext cx="466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Symbol" pitchFamily="18" charset="2"/>
              </a:rPr>
              <a:t>s</a:t>
            </a:r>
            <a:r>
              <a:rPr lang="en-US" baseline="-25000"/>
              <a:t>y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Chapter 6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800">
                <a:latin typeface="Arial" charset="0"/>
              </a:rPr>
              <a:t>Fatigue Failure</a:t>
            </a:r>
            <a:br>
              <a:rPr lang="en-US" sz="2800">
                <a:latin typeface="Arial" charset="0"/>
              </a:rPr>
            </a:br>
            <a:r>
              <a:rPr lang="en-US" sz="2800">
                <a:latin typeface="Arial" charset="0"/>
              </a:rPr>
              <a:t/>
            </a:r>
            <a:br>
              <a:rPr lang="en-US" sz="2800">
                <a:latin typeface="Arial" charset="0"/>
              </a:rPr>
            </a:br>
            <a:r>
              <a:rPr lang="en-US" sz="2800">
                <a:latin typeface="Arial" charset="0"/>
              </a:rPr>
              <a:t/>
            </a:r>
            <a:br>
              <a:rPr lang="en-US" sz="2800">
                <a:latin typeface="Arial" charset="0"/>
              </a:rPr>
            </a:br>
            <a:endParaRPr lang="en-US" sz="2800">
              <a:latin typeface="Arial" charset="0"/>
            </a:endParaRPr>
          </a:p>
          <a:p>
            <a:pPr>
              <a:buFontTx/>
              <a:buNone/>
            </a:pPr>
            <a:r>
              <a:rPr lang="en-US" sz="2800">
                <a:latin typeface="Arial" charset="0"/>
              </a:rPr>
              <a:t>Brittle Fracture</a:t>
            </a:r>
          </a:p>
          <a:p>
            <a:pPr lvl="1"/>
            <a:r>
              <a:rPr lang="en-US" sz="2400">
                <a:latin typeface="Arial" charset="0"/>
              </a:rPr>
              <a:t>Material</a:t>
            </a:r>
          </a:p>
          <a:p>
            <a:pPr lvl="1"/>
            <a:r>
              <a:rPr lang="en-US" sz="2400">
                <a:latin typeface="Arial" charset="0"/>
              </a:rPr>
              <a:t>Temperature</a:t>
            </a:r>
          </a:p>
          <a:p>
            <a:pPr lvl="1"/>
            <a:r>
              <a:rPr lang="en-US" sz="2400">
                <a:latin typeface="Arial" charset="0"/>
              </a:rPr>
              <a:t>Geometry</a:t>
            </a:r>
          </a:p>
          <a:p>
            <a:pPr lvl="1"/>
            <a:r>
              <a:rPr lang="en-US" sz="2400">
                <a:latin typeface="Arial" charset="0"/>
              </a:rPr>
              <a:t>Rate of Loading</a:t>
            </a:r>
          </a:p>
        </p:txBody>
      </p:sp>
      <p:sp>
        <p:nvSpPr>
          <p:cNvPr id="162820" name="Line 4"/>
          <p:cNvSpPr>
            <a:spLocks noChangeShapeType="1"/>
          </p:cNvSpPr>
          <p:nvPr/>
        </p:nvSpPr>
        <p:spPr bwMode="auto">
          <a:xfrm>
            <a:off x="4191000" y="35814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1" name="Line 5"/>
          <p:cNvSpPr>
            <a:spLocks noChangeShapeType="1"/>
          </p:cNvSpPr>
          <p:nvPr/>
        </p:nvSpPr>
        <p:spPr bwMode="auto">
          <a:xfrm>
            <a:off x="4191000" y="16002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3546475" y="2133600"/>
            <a:ext cx="66675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latin typeface="Symbol" pitchFamily="18" charset="2"/>
              </a:rPr>
              <a:t>s</a:t>
            </a:r>
            <a:endParaRPr lang="en-US" sz="1600"/>
          </a:p>
          <a:p>
            <a:pPr algn="ctr" eaLnBrk="0" hangingPunct="0"/>
            <a:r>
              <a:rPr lang="en-US" sz="1600"/>
              <a:t>Stress</a:t>
            </a:r>
          </a:p>
          <a:p>
            <a:pPr algn="ctr" eaLnBrk="0" hangingPunct="0"/>
            <a:r>
              <a:rPr lang="en-US" sz="1600"/>
              <a:t>(psi)</a:t>
            </a:r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5014913" y="3581400"/>
            <a:ext cx="9318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Cycles N</a:t>
            </a:r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>
            <a:off x="4343400" y="26670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5" name="Rectangle 9"/>
          <p:cNvSpPr>
            <a:spLocks noChangeArrowheads="1"/>
          </p:cNvSpPr>
          <p:nvPr/>
        </p:nvSpPr>
        <p:spPr bwMode="auto">
          <a:xfrm>
            <a:off x="5624513" y="2667000"/>
            <a:ext cx="1552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Endurance Limit</a:t>
            </a:r>
          </a:p>
        </p:txBody>
      </p:sp>
      <p:sp>
        <p:nvSpPr>
          <p:cNvPr id="162826" name="Arc 10"/>
          <p:cNvSpPr>
            <a:spLocks/>
          </p:cNvSpPr>
          <p:nvPr/>
        </p:nvSpPr>
        <p:spPr bwMode="auto">
          <a:xfrm>
            <a:off x="4506913" y="1676400"/>
            <a:ext cx="2209800" cy="8382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7" name="Arc 11"/>
          <p:cNvSpPr>
            <a:spLocks/>
          </p:cNvSpPr>
          <p:nvPr/>
        </p:nvSpPr>
        <p:spPr bwMode="auto">
          <a:xfrm>
            <a:off x="4354513" y="1828800"/>
            <a:ext cx="2438400" cy="16764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8" name="Rectangle 12"/>
          <p:cNvSpPr>
            <a:spLocks noChangeArrowheads="1"/>
          </p:cNvSpPr>
          <p:nvPr/>
        </p:nvSpPr>
        <p:spPr bwMode="auto">
          <a:xfrm>
            <a:off x="4786313" y="1828800"/>
            <a:ext cx="5873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Steel</a:t>
            </a:r>
          </a:p>
        </p:txBody>
      </p:sp>
      <p:sp>
        <p:nvSpPr>
          <p:cNvPr id="162829" name="Rectangle 13"/>
          <p:cNvSpPr>
            <a:spLocks noChangeArrowheads="1"/>
          </p:cNvSpPr>
          <p:nvPr/>
        </p:nvSpPr>
        <p:spPr bwMode="auto">
          <a:xfrm>
            <a:off x="5929313" y="3124200"/>
            <a:ext cx="10620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Aluminum</a:t>
            </a:r>
          </a:p>
        </p:txBody>
      </p:sp>
      <p:sp>
        <p:nvSpPr>
          <p:cNvPr id="162830" name="Line 14"/>
          <p:cNvSpPr>
            <a:spLocks noChangeShapeType="1"/>
          </p:cNvSpPr>
          <p:nvPr/>
        </p:nvSpPr>
        <p:spPr bwMode="auto">
          <a:xfrm>
            <a:off x="3733800" y="45720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1" name="Line 15"/>
          <p:cNvSpPr>
            <a:spLocks noChangeShapeType="1"/>
          </p:cNvSpPr>
          <p:nvPr/>
        </p:nvSpPr>
        <p:spPr bwMode="auto">
          <a:xfrm>
            <a:off x="3733800" y="5638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2" name="Line 16"/>
          <p:cNvSpPr>
            <a:spLocks noChangeShapeType="1"/>
          </p:cNvSpPr>
          <p:nvPr/>
        </p:nvSpPr>
        <p:spPr bwMode="auto">
          <a:xfrm flipV="1">
            <a:off x="3733800" y="4648200"/>
            <a:ext cx="1524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3" name="Arc 17"/>
          <p:cNvSpPr>
            <a:spLocks/>
          </p:cNvSpPr>
          <p:nvPr/>
        </p:nvSpPr>
        <p:spPr bwMode="auto">
          <a:xfrm>
            <a:off x="3898900" y="4583113"/>
            <a:ext cx="150813" cy="76200"/>
          </a:xfrm>
          <a:custGeom>
            <a:avLst/>
            <a:gdLst>
              <a:gd name="G0" fmla="+- 21374 0 0"/>
              <a:gd name="G1" fmla="+- 21599 0 0"/>
              <a:gd name="G2" fmla="+- 21600 0 0"/>
              <a:gd name="T0" fmla="*/ 0 w 21374"/>
              <a:gd name="T1" fmla="*/ 18482 h 21599"/>
              <a:gd name="T2" fmla="*/ 21149 w 21374"/>
              <a:gd name="T3" fmla="*/ 0 h 21599"/>
              <a:gd name="T4" fmla="*/ 21374 w 21374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4" h="21599" fill="none" extrusionOk="0">
                <a:moveTo>
                  <a:pt x="0" y="18482"/>
                </a:moveTo>
                <a:cubicBezTo>
                  <a:pt x="1535" y="7953"/>
                  <a:pt x="10509" y="111"/>
                  <a:pt x="21149" y="0"/>
                </a:cubicBezTo>
              </a:path>
              <a:path w="21374" h="21599" stroke="0" extrusionOk="0">
                <a:moveTo>
                  <a:pt x="0" y="18482"/>
                </a:moveTo>
                <a:cubicBezTo>
                  <a:pt x="1535" y="7953"/>
                  <a:pt x="10509" y="111"/>
                  <a:pt x="21149" y="0"/>
                </a:cubicBezTo>
                <a:lnTo>
                  <a:pt x="21374" y="21599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4" name="Arc 18"/>
          <p:cNvSpPr>
            <a:spLocks/>
          </p:cNvSpPr>
          <p:nvPr/>
        </p:nvSpPr>
        <p:spPr bwMode="auto">
          <a:xfrm>
            <a:off x="4038600" y="4583113"/>
            <a:ext cx="762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5" name="Line 19"/>
          <p:cNvSpPr>
            <a:spLocks noChangeShapeType="1"/>
          </p:cNvSpPr>
          <p:nvPr/>
        </p:nvSpPr>
        <p:spPr bwMode="auto">
          <a:xfrm flipV="1">
            <a:off x="3733800" y="5029200"/>
            <a:ext cx="457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6" name="Arc 20"/>
          <p:cNvSpPr>
            <a:spLocks/>
          </p:cNvSpPr>
          <p:nvPr/>
        </p:nvSpPr>
        <p:spPr bwMode="auto">
          <a:xfrm>
            <a:off x="4202113" y="4811713"/>
            <a:ext cx="533400" cy="228600"/>
          </a:xfrm>
          <a:custGeom>
            <a:avLst/>
            <a:gdLst>
              <a:gd name="G0" fmla="+- 21575 0 0"/>
              <a:gd name="G1" fmla="+- 21600 0 0"/>
              <a:gd name="G2" fmla="+- 21600 0 0"/>
              <a:gd name="T0" fmla="*/ 0 w 21575"/>
              <a:gd name="T1" fmla="*/ 20551 h 21600"/>
              <a:gd name="T2" fmla="*/ 21511 w 21575"/>
              <a:gd name="T3" fmla="*/ 0 h 21600"/>
              <a:gd name="T4" fmla="*/ 21575 w 2157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5" h="21600" fill="none" extrusionOk="0">
                <a:moveTo>
                  <a:pt x="0" y="20551"/>
                </a:moveTo>
                <a:cubicBezTo>
                  <a:pt x="558" y="9067"/>
                  <a:pt x="10014" y="34"/>
                  <a:pt x="21511" y="0"/>
                </a:cubicBezTo>
              </a:path>
              <a:path w="21575" h="21600" stroke="0" extrusionOk="0">
                <a:moveTo>
                  <a:pt x="0" y="20551"/>
                </a:moveTo>
                <a:cubicBezTo>
                  <a:pt x="558" y="9067"/>
                  <a:pt x="10014" y="34"/>
                  <a:pt x="21511" y="0"/>
                </a:cubicBezTo>
                <a:lnTo>
                  <a:pt x="21575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7" name="Arc 21"/>
          <p:cNvSpPr>
            <a:spLocks/>
          </p:cNvSpPr>
          <p:nvPr/>
        </p:nvSpPr>
        <p:spPr bwMode="auto">
          <a:xfrm>
            <a:off x="4724400" y="4811713"/>
            <a:ext cx="5334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38" name="Rectangle 22"/>
          <p:cNvSpPr>
            <a:spLocks noChangeArrowheads="1"/>
          </p:cNvSpPr>
          <p:nvPr/>
        </p:nvSpPr>
        <p:spPr bwMode="auto">
          <a:xfrm>
            <a:off x="4329113" y="4876800"/>
            <a:ext cx="7794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Ductile</a:t>
            </a:r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3795713" y="4267200"/>
            <a:ext cx="7000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Brittle</a:t>
            </a:r>
          </a:p>
        </p:txBody>
      </p:sp>
      <p:sp>
        <p:nvSpPr>
          <p:cNvPr id="162840" name="Rectangle 24"/>
          <p:cNvSpPr>
            <a:spLocks noChangeArrowheads="1"/>
          </p:cNvSpPr>
          <p:nvPr/>
        </p:nvSpPr>
        <p:spPr bwMode="auto">
          <a:xfrm>
            <a:off x="3109913" y="4953000"/>
            <a:ext cx="666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Stress</a:t>
            </a:r>
          </a:p>
        </p:txBody>
      </p:sp>
      <p:sp>
        <p:nvSpPr>
          <p:cNvPr id="162841" name="Rectangle 25"/>
          <p:cNvSpPr>
            <a:spLocks noChangeArrowheads="1"/>
          </p:cNvSpPr>
          <p:nvPr/>
        </p:nvSpPr>
        <p:spPr bwMode="auto">
          <a:xfrm>
            <a:off x="4252913" y="5638800"/>
            <a:ext cx="666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Strain</a:t>
            </a:r>
          </a:p>
        </p:txBody>
      </p:sp>
      <p:sp>
        <p:nvSpPr>
          <p:cNvPr id="162842" name="Line 26"/>
          <p:cNvSpPr>
            <a:spLocks noChangeShapeType="1"/>
          </p:cNvSpPr>
          <p:nvPr/>
        </p:nvSpPr>
        <p:spPr bwMode="auto">
          <a:xfrm>
            <a:off x="6096000" y="39624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3" name="Line 27"/>
          <p:cNvSpPr>
            <a:spLocks noChangeShapeType="1"/>
          </p:cNvSpPr>
          <p:nvPr/>
        </p:nvSpPr>
        <p:spPr bwMode="auto">
          <a:xfrm>
            <a:off x="6096000" y="59436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4" name="Rectangle 28"/>
          <p:cNvSpPr>
            <a:spLocks noChangeArrowheads="1"/>
          </p:cNvSpPr>
          <p:nvPr/>
        </p:nvSpPr>
        <p:spPr bwMode="auto">
          <a:xfrm>
            <a:off x="5243513" y="4191000"/>
            <a:ext cx="1062037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Charpy</a:t>
            </a:r>
          </a:p>
          <a:p>
            <a:pPr eaLnBrk="0" hangingPunct="0"/>
            <a:r>
              <a:rPr lang="en-US" sz="1600"/>
              <a:t>(Impact)</a:t>
            </a:r>
          </a:p>
          <a:p>
            <a:pPr eaLnBrk="0" hangingPunct="0"/>
            <a:r>
              <a:rPr lang="en-US" sz="1600"/>
              <a:t>Toughness</a:t>
            </a:r>
          </a:p>
          <a:p>
            <a:pPr eaLnBrk="0" hangingPunct="0"/>
            <a:r>
              <a:rPr lang="en-US" sz="1600"/>
              <a:t>(in-lbs)</a:t>
            </a:r>
          </a:p>
        </p:txBody>
      </p:sp>
      <p:sp>
        <p:nvSpPr>
          <p:cNvPr id="162845" name="Rectangle 29"/>
          <p:cNvSpPr>
            <a:spLocks noChangeArrowheads="1"/>
          </p:cNvSpPr>
          <p:nvPr/>
        </p:nvSpPr>
        <p:spPr bwMode="auto">
          <a:xfrm>
            <a:off x="6767513" y="6096000"/>
            <a:ext cx="15478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Temperature(°F)</a:t>
            </a:r>
          </a:p>
        </p:txBody>
      </p:sp>
      <p:sp>
        <p:nvSpPr>
          <p:cNvPr id="162846" name="Arc 30"/>
          <p:cNvSpPr>
            <a:spLocks/>
          </p:cNvSpPr>
          <p:nvPr/>
        </p:nvSpPr>
        <p:spPr bwMode="auto">
          <a:xfrm>
            <a:off x="6172200" y="5029200"/>
            <a:ext cx="1295400" cy="762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7" name="Arc 31"/>
          <p:cNvSpPr>
            <a:spLocks/>
          </p:cNvSpPr>
          <p:nvPr/>
        </p:nvSpPr>
        <p:spPr bwMode="auto">
          <a:xfrm>
            <a:off x="7478713" y="4125913"/>
            <a:ext cx="1295400" cy="914400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21598"/>
              <a:gd name="T1" fmla="*/ 21338 h 21600"/>
              <a:gd name="T2" fmla="*/ 21572 w 21598"/>
              <a:gd name="T3" fmla="*/ 0 h 21600"/>
              <a:gd name="T4" fmla="*/ 21598 w 215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8" h="21600" fill="none" extrusionOk="0">
                <a:moveTo>
                  <a:pt x="-1" y="21337"/>
                </a:moveTo>
                <a:cubicBezTo>
                  <a:pt x="142" y="9521"/>
                  <a:pt x="9754" y="14"/>
                  <a:pt x="21572" y="0"/>
                </a:cubicBezTo>
              </a:path>
              <a:path w="21598" h="21600" stroke="0" extrusionOk="0">
                <a:moveTo>
                  <a:pt x="-1" y="21337"/>
                </a:moveTo>
                <a:cubicBezTo>
                  <a:pt x="142" y="9521"/>
                  <a:pt x="9754" y="14"/>
                  <a:pt x="21572" y="0"/>
                </a:cubicBezTo>
                <a:lnTo>
                  <a:pt x="21598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8" name="Line 32"/>
          <p:cNvSpPr>
            <a:spLocks noChangeShapeType="1"/>
          </p:cNvSpPr>
          <p:nvPr/>
        </p:nvSpPr>
        <p:spPr bwMode="auto">
          <a:xfrm>
            <a:off x="7467600" y="4114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9" name="Rectangle 33"/>
          <p:cNvSpPr>
            <a:spLocks noChangeArrowheads="1"/>
          </p:cNvSpPr>
          <p:nvPr/>
        </p:nvSpPr>
        <p:spPr bwMode="auto">
          <a:xfrm>
            <a:off x="7453313" y="5257800"/>
            <a:ext cx="12192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Transition</a:t>
            </a:r>
          </a:p>
          <a:p>
            <a:pPr eaLnBrk="0" hangingPunct="0"/>
            <a:r>
              <a:rPr lang="en-US" sz="1600"/>
              <a:t>Temperature</a:t>
            </a:r>
          </a:p>
        </p:txBody>
      </p:sp>
      <p:sp>
        <p:nvSpPr>
          <p:cNvPr id="162850" name="Rectangle 34"/>
          <p:cNvSpPr>
            <a:spLocks noChangeArrowheads="1"/>
          </p:cNvSpPr>
          <p:nvPr/>
        </p:nvSpPr>
        <p:spPr bwMode="auto">
          <a:xfrm>
            <a:off x="6157913" y="5029200"/>
            <a:ext cx="92551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Brittle</a:t>
            </a:r>
          </a:p>
          <a:p>
            <a:pPr eaLnBrk="0" hangingPunct="0"/>
            <a:r>
              <a:rPr lang="en-US" sz="1600"/>
              <a:t>Behavior</a:t>
            </a:r>
          </a:p>
        </p:txBody>
      </p:sp>
      <p:sp>
        <p:nvSpPr>
          <p:cNvPr id="162851" name="Rectangle 35"/>
          <p:cNvSpPr>
            <a:spLocks noChangeArrowheads="1"/>
          </p:cNvSpPr>
          <p:nvPr/>
        </p:nvSpPr>
        <p:spPr bwMode="auto">
          <a:xfrm>
            <a:off x="7834313" y="4343400"/>
            <a:ext cx="92551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/>
              <a:t>Ductile</a:t>
            </a:r>
          </a:p>
          <a:p>
            <a:pPr eaLnBrk="0" hangingPunct="0"/>
            <a:r>
              <a:rPr lang="en-US" sz="1600"/>
              <a:t>Behavior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Summary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Equation Sheet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Assigned homework problems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Homework problems not assigned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Example problems worked in class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Example problems worked in text</a:t>
            </a:r>
          </a:p>
          <a:p>
            <a:pPr>
              <a:lnSpc>
                <a:spcPct val="90000"/>
              </a:lnSpc>
              <a:buFontTx/>
              <a:buChar char="–"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685800"/>
            <a:ext cx="8915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b="1" u="sng">
                <a:solidFill>
                  <a:srgbClr val="FF0066"/>
                </a:solidFill>
              </a:rPr>
              <a:t>Shear stress</a:t>
            </a:r>
            <a:r>
              <a:rPr lang="en-US" altLang="ko-KR"/>
              <a:t> present at points P, Q, R, S &amp; T due to unbalanced forces</a:t>
            </a:r>
          </a:p>
          <a:p>
            <a:r>
              <a:rPr lang="en-US" altLang="ko-KR"/>
              <a:t>                       at top and bottom.</a:t>
            </a:r>
          </a:p>
          <a:p>
            <a:endParaRPr lang="en-US" altLang="ko-KR" b="1" u="sng">
              <a:solidFill>
                <a:srgbClr val="FF0066"/>
              </a:solidFill>
            </a:endParaRPr>
          </a:p>
          <a:p>
            <a:r>
              <a:rPr lang="en-US" altLang="ko-KR" b="1" u="sng">
                <a:solidFill>
                  <a:srgbClr val="FF0066"/>
                </a:solidFill>
              </a:rPr>
              <a:t>Load diagram</a:t>
            </a:r>
            <a:r>
              <a:rPr lang="en-US" altLang="ko-KR" b="1"/>
              <a:t> </a:t>
            </a:r>
            <a:r>
              <a:rPr lang="en-US" altLang="ko-KR"/>
              <a:t>can be drawn by summing up the distributed force vertically.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429000" y="2133600"/>
            <a:ext cx="110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rgbClr val="FF0066"/>
                </a:solidFill>
              </a:rPr>
              <a:t>4 </a:t>
            </a:r>
            <a:r>
              <a:rPr lang="en-US" altLang="ko-KR" b="1">
                <a:solidFill>
                  <a:srgbClr val="FF0066"/>
                </a:solidFill>
              </a:rPr>
              <a:t>LT/ft</a:t>
            </a:r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381000" y="2590800"/>
            <a:ext cx="7507288" cy="3597275"/>
            <a:chOff x="432" y="1862"/>
            <a:chExt cx="4729" cy="2266"/>
          </a:xfrm>
        </p:grpSpPr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768" y="2467"/>
              <a:ext cx="35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768" y="2400"/>
              <a:ext cx="3600" cy="333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ko-KR" altLang="en-US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 flipV="1">
              <a:off x="768" y="2774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 flipV="1">
              <a:off x="1920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 flipV="1">
              <a:off x="2256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 flipV="1">
              <a:off x="4368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 flipV="1">
              <a:off x="1152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 flipV="1">
              <a:off x="2592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 flipV="1">
              <a:off x="2928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V="1">
              <a:off x="3648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 flipV="1">
              <a:off x="4032" y="2774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4464" y="2688"/>
              <a:ext cx="6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b="1">
                  <a:solidFill>
                    <a:schemeClr val="accent2"/>
                  </a:solidFill>
                </a:rPr>
                <a:t>2 </a:t>
              </a:r>
              <a:r>
                <a:rPr lang="en-US" altLang="ko-KR" b="1">
                  <a:solidFill>
                    <a:schemeClr val="accent2"/>
                  </a:solidFill>
                </a:rPr>
                <a:t>LT/ft</a:t>
              </a:r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 flipH="1" flipV="1">
              <a:off x="768" y="2255"/>
              <a:ext cx="0" cy="121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 flipV="1">
              <a:off x="1488" y="2134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 flipV="1">
              <a:off x="1872" y="2134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Line 24"/>
            <p:cNvSpPr>
              <a:spLocks noChangeShapeType="1"/>
            </p:cNvSpPr>
            <p:nvPr/>
          </p:nvSpPr>
          <p:spPr bwMode="auto">
            <a:xfrm flipV="1">
              <a:off x="2256" y="1862"/>
              <a:ext cx="0" cy="514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Line 25"/>
            <p:cNvSpPr>
              <a:spLocks noChangeShapeType="1"/>
            </p:cNvSpPr>
            <p:nvPr/>
          </p:nvSpPr>
          <p:spPr bwMode="auto">
            <a:xfrm flipV="1">
              <a:off x="4368" y="2255"/>
              <a:ext cx="0" cy="121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26"/>
            <p:cNvSpPr>
              <a:spLocks noChangeShapeType="1"/>
            </p:cNvSpPr>
            <p:nvPr/>
          </p:nvSpPr>
          <p:spPr bwMode="auto">
            <a:xfrm flipV="1">
              <a:off x="1152" y="2255"/>
              <a:ext cx="0" cy="121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 flipV="1">
              <a:off x="2592" y="1862"/>
              <a:ext cx="0" cy="514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auto">
            <a:xfrm flipV="1">
              <a:off x="2928" y="1862"/>
              <a:ext cx="0" cy="514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 flipV="1">
              <a:off x="3312" y="2134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 flipV="1">
              <a:off x="3648" y="2134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Text Box 31"/>
            <p:cNvSpPr txBox="1">
              <a:spLocks noChangeArrowheads="1"/>
            </p:cNvSpPr>
            <p:nvPr/>
          </p:nvSpPr>
          <p:spPr bwMode="auto">
            <a:xfrm>
              <a:off x="3744" y="1968"/>
              <a:ext cx="69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b="1">
                  <a:solidFill>
                    <a:srgbClr val="FF0066"/>
                  </a:solidFill>
                </a:rPr>
                <a:t>1 </a:t>
              </a:r>
              <a:r>
                <a:rPr lang="en-US" altLang="ko-KR" b="1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 flipV="1">
              <a:off x="4032" y="2255"/>
              <a:ext cx="0" cy="121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>
              <a:off x="768" y="2255"/>
              <a:ext cx="720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34"/>
            <p:cNvSpPr>
              <a:spLocks noChangeShapeType="1"/>
            </p:cNvSpPr>
            <p:nvPr/>
          </p:nvSpPr>
          <p:spPr bwMode="auto">
            <a:xfrm>
              <a:off x="1488" y="2134"/>
              <a:ext cx="768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35"/>
            <p:cNvSpPr>
              <a:spLocks noChangeShapeType="1"/>
            </p:cNvSpPr>
            <p:nvPr/>
          </p:nvSpPr>
          <p:spPr bwMode="auto">
            <a:xfrm>
              <a:off x="2256" y="1862"/>
              <a:ext cx="672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Line 36"/>
            <p:cNvSpPr>
              <a:spLocks noChangeShapeType="1"/>
            </p:cNvSpPr>
            <p:nvPr/>
          </p:nvSpPr>
          <p:spPr bwMode="auto">
            <a:xfrm>
              <a:off x="2928" y="2134"/>
              <a:ext cx="720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Line 37"/>
            <p:cNvSpPr>
              <a:spLocks noChangeShapeType="1"/>
            </p:cNvSpPr>
            <p:nvPr/>
          </p:nvSpPr>
          <p:spPr bwMode="auto">
            <a:xfrm>
              <a:off x="3648" y="2255"/>
              <a:ext cx="720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Text Box 38"/>
            <p:cNvSpPr txBox="1">
              <a:spLocks noChangeArrowheads="1"/>
            </p:cNvSpPr>
            <p:nvPr/>
          </p:nvSpPr>
          <p:spPr bwMode="auto">
            <a:xfrm>
              <a:off x="1488" y="1872"/>
              <a:ext cx="69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b="1">
                  <a:solidFill>
                    <a:srgbClr val="FF0066"/>
                  </a:solidFill>
                </a:rPr>
                <a:t>2 </a:t>
              </a:r>
              <a:r>
                <a:rPr lang="en-US" altLang="ko-KR" b="1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8231" name="Text Box 39"/>
            <p:cNvSpPr txBox="1">
              <a:spLocks noChangeArrowheads="1"/>
            </p:cNvSpPr>
            <p:nvPr/>
          </p:nvSpPr>
          <p:spPr bwMode="auto">
            <a:xfrm>
              <a:off x="2928" y="1872"/>
              <a:ext cx="69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ko-KR" altLang="en-US" b="1">
                  <a:solidFill>
                    <a:srgbClr val="FF0066"/>
                  </a:solidFill>
                </a:rPr>
                <a:t>2 </a:t>
              </a:r>
              <a:r>
                <a:rPr lang="en-US" altLang="ko-KR" b="1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8232" name="Text Box 40"/>
            <p:cNvSpPr txBox="1">
              <a:spLocks noChangeArrowheads="1"/>
            </p:cNvSpPr>
            <p:nvPr/>
          </p:nvSpPr>
          <p:spPr bwMode="auto">
            <a:xfrm>
              <a:off x="720" y="1968"/>
              <a:ext cx="69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ko-KR" altLang="en-US" b="1">
                  <a:solidFill>
                    <a:srgbClr val="FF0066"/>
                  </a:solidFill>
                </a:rPr>
                <a:t>1 </a:t>
              </a:r>
              <a:r>
                <a:rPr lang="en-US" altLang="ko-KR" b="1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 flipV="1">
              <a:off x="3312" y="2772"/>
              <a:ext cx="0" cy="2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>
              <a:off x="768" y="3600"/>
              <a:ext cx="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3"/>
            <p:cNvSpPr>
              <a:spLocks noChangeShapeType="1"/>
            </p:cNvSpPr>
            <p:nvPr/>
          </p:nvSpPr>
          <p:spPr bwMode="auto">
            <a:xfrm>
              <a:off x="768" y="2976"/>
              <a:ext cx="0" cy="672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44"/>
            <p:cNvSpPr>
              <a:spLocks noChangeShapeType="1"/>
            </p:cNvSpPr>
            <p:nvPr/>
          </p:nvSpPr>
          <p:spPr bwMode="auto">
            <a:xfrm>
              <a:off x="2256" y="2928"/>
              <a:ext cx="0" cy="720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Line 45"/>
            <p:cNvSpPr>
              <a:spLocks noChangeShapeType="1"/>
            </p:cNvSpPr>
            <p:nvPr/>
          </p:nvSpPr>
          <p:spPr bwMode="auto">
            <a:xfrm>
              <a:off x="2928" y="2928"/>
              <a:ext cx="0" cy="672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>
              <a:off x="3648" y="2928"/>
              <a:ext cx="0" cy="672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4368" y="2976"/>
              <a:ext cx="0" cy="624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 flipV="1">
              <a:off x="768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Line 49"/>
            <p:cNvSpPr>
              <a:spLocks noChangeShapeType="1"/>
            </p:cNvSpPr>
            <p:nvPr/>
          </p:nvSpPr>
          <p:spPr bwMode="auto">
            <a:xfrm flipV="1">
              <a:off x="1104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Line 50"/>
            <p:cNvSpPr>
              <a:spLocks noChangeShapeType="1"/>
            </p:cNvSpPr>
            <p:nvPr/>
          </p:nvSpPr>
          <p:spPr bwMode="auto">
            <a:xfrm flipV="1">
              <a:off x="1488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Line 51"/>
            <p:cNvSpPr>
              <a:spLocks noChangeShapeType="1"/>
            </p:cNvSpPr>
            <p:nvPr/>
          </p:nvSpPr>
          <p:spPr bwMode="auto">
            <a:xfrm flipV="1">
              <a:off x="2256" y="3360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52"/>
            <p:cNvSpPr>
              <a:spLocks noChangeShapeType="1"/>
            </p:cNvSpPr>
            <p:nvPr/>
          </p:nvSpPr>
          <p:spPr bwMode="auto">
            <a:xfrm flipV="1">
              <a:off x="2592" y="3360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Line 53"/>
            <p:cNvSpPr>
              <a:spLocks noChangeShapeType="1"/>
            </p:cNvSpPr>
            <p:nvPr/>
          </p:nvSpPr>
          <p:spPr bwMode="auto">
            <a:xfrm flipV="1">
              <a:off x="2928" y="3360"/>
              <a:ext cx="0" cy="242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Line 54"/>
            <p:cNvSpPr>
              <a:spLocks noChangeShapeType="1"/>
            </p:cNvSpPr>
            <p:nvPr/>
          </p:nvSpPr>
          <p:spPr bwMode="auto">
            <a:xfrm flipV="1">
              <a:off x="3648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Line 55"/>
            <p:cNvSpPr>
              <a:spLocks noChangeShapeType="1"/>
            </p:cNvSpPr>
            <p:nvPr/>
          </p:nvSpPr>
          <p:spPr bwMode="auto">
            <a:xfrm flipV="1">
              <a:off x="3984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Line 56"/>
            <p:cNvSpPr>
              <a:spLocks noChangeShapeType="1"/>
            </p:cNvSpPr>
            <p:nvPr/>
          </p:nvSpPr>
          <p:spPr bwMode="auto">
            <a:xfrm flipV="1">
              <a:off x="4368" y="360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Line 57"/>
            <p:cNvSpPr>
              <a:spLocks noChangeShapeType="1"/>
            </p:cNvSpPr>
            <p:nvPr/>
          </p:nvSpPr>
          <p:spPr bwMode="auto">
            <a:xfrm>
              <a:off x="768" y="3792"/>
              <a:ext cx="72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Line 58"/>
            <p:cNvSpPr>
              <a:spLocks noChangeShapeType="1"/>
            </p:cNvSpPr>
            <p:nvPr/>
          </p:nvSpPr>
          <p:spPr bwMode="auto">
            <a:xfrm>
              <a:off x="2256" y="3360"/>
              <a:ext cx="672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Line 59"/>
            <p:cNvSpPr>
              <a:spLocks noChangeShapeType="1"/>
            </p:cNvSpPr>
            <p:nvPr/>
          </p:nvSpPr>
          <p:spPr bwMode="auto">
            <a:xfrm>
              <a:off x="3648" y="3792"/>
              <a:ext cx="72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Text Box 60"/>
            <p:cNvSpPr txBox="1">
              <a:spLocks noChangeArrowheads="1"/>
            </p:cNvSpPr>
            <p:nvPr/>
          </p:nvSpPr>
          <p:spPr bwMode="auto">
            <a:xfrm>
              <a:off x="768" y="3840"/>
              <a:ext cx="6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>
                  <a:solidFill>
                    <a:schemeClr val="accent2"/>
                  </a:solidFill>
                </a:rPr>
                <a:t>1</a:t>
              </a:r>
              <a:r>
                <a:rPr lang="en-US" altLang="ko-KR">
                  <a:solidFill>
                    <a:schemeClr val="accent2"/>
                  </a:solidFill>
                </a:rPr>
                <a:t>LT/ft</a:t>
              </a:r>
            </a:p>
          </p:txBody>
        </p:sp>
        <p:sp>
          <p:nvSpPr>
            <p:cNvPr id="8253" name="Text Box 61"/>
            <p:cNvSpPr txBox="1">
              <a:spLocks noChangeArrowheads="1"/>
            </p:cNvSpPr>
            <p:nvPr/>
          </p:nvSpPr>
          <p:spPr bwMode="auto">
            <a:xfrm>
              <a:off x="2294" y="3626"/>
              <a:ext cx="6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>
                  <a:solidFill>
                    <a:srgbClr val="FF0066"/>
                  </a:solidFill>
                </a:rPr>
                <a:t>2</a:t>
              </a:r>
              <a:r>
                <a:rPr lang="en-US" altLang="ko-KR">
                  <a:solidFill>
                    <a:srgbClr val="FF0066"/>
                  </a:solidFill>
                </a:rPr>
                <a:t>LT/ft</a:t>
              </a:r>
            </a:p>
          </p:txBody>
        </p:sp>
        <p:sp>
          <p:nvSpPr>
            <p:cNvPr id="8254" name="Text Box 62"/>
            <p:cNvSpPr txBox="1">
              <a:spLocks noChangeArrowheads="1"/>
            </p:cNvSpPr>
            <p:nvPr/>
          </p:nvSpPr>
          <p:spPr bwMode="auto">
            <a:xfrm>
              <a:off x="3696" y="3840"/>
              <a:ext cx="6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>
                  <a:solidFill>
                    <a:schemeClr val="accent2"/>
                  </a:solidFill>
                </a:rPr>
                <a:t>1</a:t>
              </a:r>
              <a:r>
                <a:rPr lang="en-US" altLang="ko-KR">
                  <a:solidFill>
                    <a:schemeClr val="accent2"/>
                  </a:solidFill>
                </a:rPr>
                <a:t>LT/ft</a:t>
              </a:r>
            </a:p>
          </p:txBody>
        </p:sp>
        <p:sp>
          <p:nvSpPr>
            <p:cNvPr id="8255" name="Oval 63"/>
            <p:cNvSpPr>
              <a:spLocks noChangeArrowheads="1"/>
            </p:cNvSpPr>
            <p:nvPr/>
          </p:nvSpPr>
          <p:spPr bwMode="auto">
            <a:xfrm>
              <a:off x="1440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" name="Oval 64"/>
            <p:cNvSpPr>
              <a:spLocks noChangeArrowheads="1"/>
            </p:cNvSpPr>
            <p:nvPr/>
          </p:nvSpPr>
          <p:spPr bwMode="auto">
            <a:xfrm>
              <a:off x="720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" name="Oval 6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" name="Oval 66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" name="Oval 67"/>
            <p:cNvSpPr>
              <a:spLocks noChangeArrowheads="1"/>
            </p:cNvSpPr>
            <p:nvPr/>
          </p:nvSpPr>
          <p:spPr bwMode="auto">
            <a:xfrm>
              <a:off x="3600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" name="Oval 68"/>
            <p:cNvSpPr>
              <a:spLocks noChangeArrowheads="1"/>
            </p:cNvSpPr>
            <p:nvPr/>
          </p:nvSpPr>
          <p:spPr bwMode="auto">
            <a:xfrm>
              <a:off x="4320" y="249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" name="Text Box 69"/>
            <p:cNvSpPr txBox="1">
              <a:spLocks noChangeArrowheads="1"/>
            </p:cNvSpPr>
            <p:nvPr/>
          </p:nvSpPr>
          <p:spPr bwMode="auto">
            <a:xfrm>
              <a:off x="432" y="240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/>
                <a:t>O</a:t>
              </a:r>
            </a:p>
          </p:txBody>
        </p:sp>
        <p:sp>
          <p:nvSpPr>
            <p:cNvPr id="8262" name="Text Box 70"/>
            <p:cNvSpPr txBox="1">
              <a:spLocks noChangeArrowheads="1"/>
            </p:cNvSpPr>
            <p:nvPr/>
          </p:nvSpPr>
          <p:spPr bwMode="auto">
            <a:xfrm>
              <a:off x="1238" y="237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/>
                <a:t>P</a:t>
              </a:r>
            </a:p>
          </p:txBody>
        </p:sp>
        <p:sp>
          <p:nvSpPr>
            <p:cNvPr id="8263" name="Text Box 71"/>
            <p:cNvSpPr txBox="1">
              <a:spLocks noChangeArrowheads="1"/>
            </p:cNvSpPr>
            <p:nvPr/>
          </p:nvSpPr>
          <p:spPr bwMode="auto">
            <a:xfrm>
              <a:off x="1968" y="240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ko-KR"/>
                <a:t>Q</a:t>
              </a:r>
            </a:p>
          </p:txBody>
        </p:sp>
        <p:sp>
          <p:nvSpPr>
            <p:cNvPr id="8264" name="Text Box 72"/>
            <p:cNvSpPr txBox="1">
              <a:spLocks noChangeArrowheads="1"/>
            </p:cNvSpPr>
            <p:nvPr/>
          </p:nvSpPr>
          <p:spPr bwMode="auto">
            <a:xfrm>
              <a:off x="2678" y="237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/>
                <a:t>R</a:t>
              </a:r>
            </a:p>
          </p:txBody>
        </p:sp>
        <p:sp>
          <p:nvSpPr>
            <p:cNvPr id="8265" name="Text Box 73"/>
            <p:cNvSpPr txBox="1">
              <a:spLocks noChangeArrowheads="1"/>
            </p:cNvSpPr>
            <p:nvPr/>
          </p:nvSpPr>
          <p:spPr bwMode="auto">
            <a:xfrm>
              <a:off x="3398" y="237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/>
                <a:t>S</a:t>
              </a:r>
            </a:p>
          </p:txBody>
        </p:sp>
        <p:sp>
          <p:nvSpPr>
            <p:cNvPr id="8266" name="Text Box 74"/>
            <p:cNvSpPr txBox="1">
              <a:spLocks noChangeArrowheads="1"/>
            </p:cNvSpPr>
            <p:nvPr/>
          </p:nvSpPr>
          <p:spPr bwMode="auto">
            <a:xfrm>
              <a:off x="4118" y="2378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/>
                <a:t>T</a:t>
              </a:r>
            </a:p>
          </p:txBody>
        </p:sp>
        <p:sp>
          <p:nvSpPr>
            <p:cNvPr id="8267" name="Line 75"/>
            <p:cNvSpPr>
              <a:spLocks noChangeShapeType="1"/>
            </p:cNvSpPr>
            <p:nvPr/>
          </p:nvSpPr>
          <p:spPr bwMode="auto">
            <a:xfrm>
              <a:off x="1488" y="2976"/>
              <a:ext cx="0" cy="768"/>
            </a:xfrm>
            <a:prstGeom prst="line">
              <a:avLst/>
            </a:prstGeom>
            <a:noFill/>
            <a:ln w="952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68" name="Text Box 76"/>
          <p:cNvSpPr txBox="1">
            <a:spLocks noChangeArrowheads="1"/>
          </p:cNvSpPr>
          <p:nvPr/>
        </p:nvSpPr>
        <p:spPr bwMode="auto">
          <a:xfrm>
            <a:off x="2895600" y="55563"/>
            <a:ext cx="3290888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4000" b="1">
                <a:latin typeface="Arial" charset="0"/>
              </a:rPr>
              <a:t>Shear Stress</a:t>
            </a:r>
          </a:p>
        </p:txBody>
      </p:sp>
      <p:sp>
        <p:nvSpPr>
          <p:cNvPr id="8269" name="Text Box 77"/>
          <p:cNvSpPr txBox="1">
            <a:spLocks noChangeArrowheads="1"/>
          </p:cNvSpPr>
          <p:nvPr/>
        </p:nvSpPr>
        <p:spPr bwMode="auto">
          <a:xfrm>
            <a:off x="7183438" y="5105400"/>
            <a:ext cx="1960562" cy="46672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Load Diagram</a:t>
            </a:r>
          </a:p>
        </p:txBody>
      </p:sp>
      <p:sp>
        <p:nvSpPr>
          <p:cNvPr id="8270" name="Line 78"/>
          <p:cNvSpPr>
            <a:spLocks noChangeShapeType="1"/>
          </p:cNvSpPr>
          <p:nvPr/>
        </p:nvSpPr>
        <p:spPr bwMode="auto">
          <a:xfrm flipH="1">
            <a:off x="6934200" y="5715000"/>
            <a:ext cx="1524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271" name="Line 79"/>
          <p:cNvSpPr>
            <a:spLocks noChangeShapeType="1"/>
          </p:cNvSpPr>
          <p:nvPr/>
        </p:nvSpPr>
        <p:spPr bwMode="auto">
          <a:xfrm flipH="1">
            <a:off x="6858000" y="5334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272" name="Text Box 80"/>
          <p:cNvSpPr txBox="1">
            <a:spLocks noChangeArrowheads="1"/>
          </p:cNvSpPr>
          <p:nvPr/>
        </p:nvSpPr>
        <p:spPr bwMode="auto">
          <a:xfrm>
            <a:off x="609600" y="4876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O</a:t>
            </a:r>
          </a:p>
        </p:txBody>
      </p:sp>
      <p:sp>
        <p:nvSpPr>
          <p:cNvPr id="8273" name="Text Box 81"/>
          <p:cNvSpPr txBox="1">
            <a:spLocks noChangeArrowheads="1"/>
          </p:cNvSpPr>
          <p:nvPr/>
        </p:nvSpPr>
        <p:spPr bwMode="auto">
          <a:xfrm>
            <a:off x="1752600" y="4876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/>
              <a:t>P</a:t>
            </a:r>
          </a:p>
        </p:txBody>
      </p:sp>
      <p:sp>
        <p:nvSpPr>
          <p:cNvPr id="8274" name="Text Box 82"/>
          <p:cNvSpPr txBox="1">
            <a:spLocks noChangeArrowheads="1"/>
          </p:cNvSpPr>
          <p:nvPr/>
        </p:nvSpPr>
        <p:spPr bwMode="auto">
          <a:xfrm>
            <a:off x="2879725" y="48418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Q</a:t>
            </a:r>
          </a:p>
        </p:txBody>
      </p:sp>
      <p:sp>
        <p:nvSpPr>
          <p:cNvPr id="8275" name="Text Box 83"/>
          <p:cNvSpPr txBox="1">
            <a:spLocks noChangeArrowheads="1"/>
          </p:cNvSpPr>
          <p:nvPr/>
        </p:nvSpPr>
        <p:spPr bwMode="auto">
          <a:xfrm>
            <a:off x="4419600" y="4876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R</a:t>
            </a:r>
          </a:p>
        </p:txBody>
      </p:sp>
      <p:sp>
        <p:nvSpPr>
          <p:cNvPr id="8276" name="Text Box 84"/>
          <p:cNvSpPr txBox="1">
            <a:spLocks noChangeArrowheads="1"/>
          </p:cNvSpPr>
          <p:nvPr/>
        </p:nvSpPr>
        <p:spPr bwMode="auto">
          <a:xfrm>
            <a:off x="5089525" y="48418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S</a:t>
            </a:r>
          </a:p>
        </p:txBody>
      </p:sp>
      <p:sp>
        <p:nvSpPr>
          <p:cNvPr id="8277" name="Text Box 85"/>
          <p:cNvSpPr txBox="1">
            <a:spLocks noChangeArrowheads="1"/>
          </p:cNvSpPr>
          <p:nvPr/>
        </p:nvSpPr>
        <p:spPr bwMode="auto">
          <a:xfrm>
            <a:off x="6248400" y="48768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T</a:t>
            </a:r>
          </a:p>
        </p:txBody>
      </p:sp>
      <p:sp>
        <p:nvSpPr>
          <p:cNvPr id="8279" name="Rectangle 87"/>
          <p:cNvSpPr>
            <a:spLocks noChangeArrowheads="1"/>
          </p:cNvSpPr>
          <p:nvPr/>
        </p:nvSpPr>
        <p:spPr bwMode="auto">
          <a:xfrm>
            <a:off x="1600200" y="6172200"/>
            <a:ext cx="1524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ko-KR" altLang="en-US"/>
          </a:p>
        </p:txBody>
      </p:sp>
      <p:sp>
        <p:nvSpPr>
          <p:cNvPr id="8280" name="Rectangle 88"/>
          <p:cNvSpPr>
            <a:spLocks noChangeArrowheads="1"/>
          </p:cNvSpPr>
          <p:nvPr/>
        </p:nvSpPr>
        <p:spPr bwMode="auto">
          <a:xfrm>
            <a:off x="3429000" y="61722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81" name="Line 89"/>
          <p:cNvSpPr>
            <a:spLocks noChangeShapeType="1"/>
          </p:cNvSpPr>
          <p:nvPr/>
        </p:nvSpPr>
        <p:spPr bwMode="auto">
          <a:xfrm flipV="1">
            <a:off x="3216275" y="5943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82" name="Line 90"/>
          <p:cNvSpPr>
            <a:spLocks noChangeShapeType="1"/>
          </p:cNvSpPr>
          <p:nvPr/>
        </p:nvSpPr>
        <p:spPr bwMode="auto">
          <a:xfrm>
            <a:off x="3352800" y="60198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84" name="Text Box 92"/>
          <p:cNvSpPr txBox="1">
            <a:spLocks noChangeArrowheads="1"/>
          </p:cNvSpPr>
          <p:nvPr/>
        </p:nvSpPr>
        <p:spPr bwMode="auto">
          <a:xfrm>
            <a:off x="2819400" y="5715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/>
              <a:t>P</a:t>
            </a:r>
          </a:p>
        </p:txBody>
      </p:sp>
      <p:sp>
        <p:nvSpPr>
          <p:cNvPr id="8285" name="Text Box 93"/>
          <p:cNvSpPr txBox="1">
            <a:spLocks noChangeArrowheads="1"/>
          </p:cNvSpPr>
          <p:nvPr/>
        </p:nvSpPr>
        <p:spPr bwMode="auto">
          <a:xfrm>
            <a:off x="4953000" y="6172200"/>
            <a:ext cx="32833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dirty="0"/>
              <a:t> </a:t>
            </a:r>
            <a:r>
              <a:rPr lang="en-US" altLang="ko-KR" b="1" dirty="0"/>
              <a:t> Shear Force at </a:t>
            </a:r>
            <a:r>
              <a:rPr lang="en-US" altLang="ko-KR" b="1" dirty="0" smtClean="0"/>
              <a:t>point </a:t>
            </a:r>
            <a:r>
              <a:rPr lang="en-US" altLang="ko-KR" b="1" dirty="0"/>
              <a:t>P</a:t>
            </a:r>
          </a:p>
        </p:txBody>
      </p:sp>
      <p:sp>
        <p:nvSpPr>
          <p:cNvPr id="8286" name="Line 94"/>
          <p:cNvSpPr>
            <a:spLocks noChangeShapeType="1"/>
          </p:cNvSpPr>
          <p:nvPr/>
        </p:nvSpPr>
        <p:spPr bwMode="auto">
          <a:xfrm>
            <a:off x="914400" y="4419600"/>
            <a:ext cx="5715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0" name="Line 15"/>
          <p:cNvSpPr>
            <a:spLocks noChangeShapeType="1"/>
          </p:cNvSpPr>
          <p:nvPr/>
        </p:nvSpPr>
        <p:spPr bwMode="auto">
          <a:xfrm flipV="1">
            <a:off x="2057400" y="4038600"/>
            <a:ext cx="0" cy="384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593725" y="1295400"/>
            <a:ext cx="7907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Maximum shear stresses occur where the load diagram crosses </a:t>
            </a:r>
          </a:p>
          <a:p>
            <a:r>
              <a:rPr lang="en-US"/>
              <a:t>the x-axis (or equals 0).</a:t>
            </a:r>
          </a:p>
        </p:txBody>
      </p:sp>
      <p:grpSp>
        <p:nvGrpSpPr>
          <p:cNvPr id="79914" name="Group 42"/>
          <p:cNvGrpSpPr>
            <a:grpSpLocks/>
          </p:cNvGrpSpPr>
          <p:nvPr/>
        </p:nvGrpSpPr>
        <p:grpSpPr bwMode="auto">
          <a:xfrm>
            <a:off x="990600" y="2490788"/>
            <a:ext cx="7445375" cy="3681412"/>
            <a:chOff x="960" y="960"/>
            <a:chExt cx="4690" cy="2319"/>
          </a:xfrm>
        </p:grpSpPr>
        <p:sp>
          <p:nvSpPr>
            <p:cNvPr id="79874" name="Line 2"/>
            <p:cNvSpPr>
              <a:spLocks noChangeShapeType="1"/>
            </p:cNvSpPr>
            <p:nvPr/>
          </p:nvSpPr>
          <p:spPr bwMode="auto">
            <a:xfrm>
              <a:off x="1056" y="1440"/>
              <a:ext cx="3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75" name="Line 3"/>
            <p:cNvSpPr>
              <a:spLocks noChangeShapeType="1"/>
            </p:cNvSpPr>
            <p:nvPr/>
          </p:nvSpPr>
          <p:spPr bwMode="auto">
            <a:xfrm flipV="1">
              <a:off x="1056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76" name="Line 4"/>
            <p:cNvSpPr>
              <a:spLocks noChangeShapeType="1"/>
            </p:cNvSpPr>
            <p:nvPr/>
          </p:nvSpPr>
          <p:spPr bwMode="auto">
            <a:xfrm flipV="1">
              <a:off x="1776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877" name="Line 5"/>
            <p:cNvSpPr>
              <a:spLocks noChangeShapeType="1"/>
            </p:cNvSpPr>
            <p:nvPr/>
          </p:nvSpPr>
          <p:spPr bwMode="auto">
            <a:xfrm flipV="1">
              <a:off x="1392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78" name="Line 6"/>
            <p:cNvSpPr>
              <a:spLocks noChangeShapeType="1"/>
            </p:cNvSpPr>
            <p:nvPr/>
          </p:nvSpPr>
          <p:spPr bwMode="auto">
            <a:xfrm>
              <a:off x="1056" y="168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79" name="Line 7"/>
            <p:cNvSpPr>
              <a:spLocks noChangeShapeType="1"/>
            </p:cNvSpPr>
            <p:nvPr/>
          </p:nvSpPr>
          <p:spPr bwMode="auto">
            <a:xfrm>
              <a:off x="2544" y="10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880" name="Line 8"/>
            <p:cNvSpPr>
              <a:spLocks noChangeShapeType="1"/>
            </p:cNvSpPr>
            <p:nvPr/>
          </p:nvSpPr>
          <p:spPr bwMode="auto">
            <a:xfrm>
              <a:off x="3216" y="10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881" name="Line 9"/>
            <p:cNvSpPr>
              <a:spLocks noChangeShapeType="1"/>
            </p:cNvSpPr>
            <p:nvPr/>
          </p:nvSpPr>
          <p:spPr bwMode="auto">
            <a:xfrm>
              <a:off x="2880" y="10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882" name="Line 10"/>
            <p:cNvSpPr>
              <a:spLocks noChangeShapeType="1"/>
            </p:cNvSpPr>
            <p:nvPr/>
          </p:nvSpPr>
          <p:spPr bwMode="auto">
            <a:xfrm>
              <a:off x="2544" y="100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83" name="Line 11"/>
            <p:cNvSpPr>
              <a:spLocks noChangeShapeType="1"/>
            </p:cNvSpPr>
            <p:nvPr/>
          </p:nvSpPr>
          <p:spPr bwMode="auto">
            <a:xfrm flipV="1">
              <a:off x="3936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884" name="Line 12"/>
            <p:cNvSpPr>
              <a:spLocks noChangeShapeType="1"/>
            </p:cNvSpPr>
            <p:nvPr/>
          </p:nvSpPr>
          <p:spPr bwMode="auto">
            <a:xfrm flipV="1">
              <a:off x="4656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85" name="Line 13"/>
            <p:cNvSpPr>
              <a:spLocks noChangeShapeType="1"/>
            </p:cNvSpPr>
            <p:nvPr/>
          </p:nvSpPr>
          <p:spPr bwMode="auto">
            <a:xfrm flipV="1">
              <a:off x="4272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86" name="Line 14"/>
            <p:cNvSpPr>
              <a:spLocks noChangeShapeType="1"/>
            </p:cNvSpPr>
            <p:nvPr/>
          </p:nvSpPr>
          <p:spPr bwMode="auto">
            <a:xfrm>
              <a:off x="3936" y="168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1104" y="1660"/>
              <a:ext cx="6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ko-KR" altLang="en-US" sz="1600" b="1"/>
                <a:t>1 </a:t>
              </a:r>
              <a:r>
                <a:rPr lang="en-US" altLang="ko-KR" sz="1600" b="1"/>
                <a:t>LT/ft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4055" y="1680"/>
              <a:ext cx="6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ko-KR" altLang="en-US" sz="1600" b="1"/>
                <a:t>1 </a:t>
              </a:r>
              <a:r>
                <a:rPr lang="en-US" altLang="ko-KR" sz="1600" b="1"/>
                <a:t>LT/ft</a:t>
              </a:r>
            </a:p>
          </p:txBody>
        </p:sp>
        <p:sp>
          <p:nvSpPr>
            <p:cNvPr id="79889" name="Text Box 17"/>
            <p:cNvSpPr txBox="1">
              <a:spLocks noChangeArrowheads="1"/>
            </p:cNvSpPr>
            <p:nvPr/>
          </p:nvSpPr>
          <p:spPr bwMode="auto">
            <a:xfrm>
              <a:off x="2064" y="960"/>
              <a:ext cx="5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ko-KR" altLang="en-US" sz="1600" b="1"/>
                <a:t>2 </a:t>
              </a:r>
              <a:r>
                <a:rPr lang="en-US" altLang="ko-KR" sz="1600" b="1"/>
                <a:t>LT/ft</a:t>
              </a:r>
            </a:p>
          </p:txBody>
        </p:sp>
        <p:sp>
          <p:nvSpPr>
            <p:cNvPr id="79890" name="Text Box 18"/>
            <p:cNvSpPr txBox="1">
              <a:spLocks noChangeArrowheads="1"/>
            </p:cNvSpPr>
            <p:nvPr/>
          </p:nvSpPr>
          <p:spPr bwMode="auto">
            <a:xfrm>
              <a:off x="960" y="1185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1760" y="1213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P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2352" y="1405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Q</a:t>
              </a:r>
            </a:p>
          </p:txBody>
        </p:sp>
        <p:sp>
          <p:nvSpPr>
            <p:cNvPr id="79893" name="Text Box 21"/>
            <p:cNvSpPr txBox="1">
              <a:spLocks noChangeArrowheads="1"/>
            </p:cNvSpPr>
            <p:nvPr/>
          </p:nvSpPr>
          <p:spPr bwMode="auto">
            <a:xfrm>
              <a:off x="3200" y="1405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R</a:t>
              </a:r>
            </a:p>
          </p:txBody>
        </p:sp>
        <p:sp>
          <p:nvSpPr>
            <p:cNvPr id="79894" name="Text Box 22"/>
            <p:cNvSpPr txBox="1">
              <a:spLocks noChangeArrowheads="1"/>
            </p:cNvSpPr>
            <p:nvPr/>
          </p:nvSpPr>
          <p:spPr bwMode="auto">
            <a:xfrm>
              <a:off x="3792" y="1213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4544" y="1213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T</a:t>
              </a:r>
            </a:p>
          </p:txBody>
        </p:sp>
        <p:sp>
          <p:nvSpPr>
            <p:cNvPr id="79898" name="Line 26"/>
            <p:cNvSpPr>
              <a:spLocks noChangeShapeType="1"/>
            </p:cNvSpPr>
            <p:nvPr/>
          </p:nvSpPr>
          <p:spPr bwMode="auto">
            <a:xfrm>
              <a:off x="1056" y="2544"/>
              <a:ext cx="3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899" name="Line 27"/>
            <p:cNvSpPr>
              <a:spLocks noChangeShapeType="1"/>
            </p:cNvSpPr>
            <p:nvPr/>
          </p:nvSpPr>
          <p:spPr bwMode="auto">
            <a:xfrm>
              <a:off x="1056" y="2544"/>
              <a:ext cx="72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900" name="Line 28"/>
            <p:cNvSpPr>
              <a:spLocks noChangeShapeType="1"/>
            </p:cNvSpPr>
            <p:nvPr/>
          </p:nvSpPr>
          <p:spPr bwMode="auto">
            <a:xfrm>
              <a:off x="1776" y="3024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901" name="Line 29"/>
            <p:cNvSpPr>
              <a:spLocks noChangeShapeType="1"/>
            </p:cNvSpPr>
            <p:nvPr/>
          </p:nvSpPr>
          <p:spPr bwMode="auto">
            <a:xfrm flipV="1">
              <a:off x="2544" y="2016"/>
              <a:ext cx="672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902" name="Line 30"/>
            <p:cNvSpPr>
              <a:spLocks noChangeShapeType="1"/>
            </p:cNvSpPr>
            <p:nvPr/>
          </p:nvSpPr>
          <p:spPr bwMode="auto">
            <a:xfrm>
              <a:off x="3216" y="2016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903" name="Line 31"/>
            <p:cNvSpPr>
              <a:spLocks noChangeShapeType="1"/>
            </p:cNvSpPr>
            <p:nvPr/>
          </p:nvSpPr>
          <p:spPr bwMode="auto">
            <a:xfrm>
              <a:off x="3936" y="2016"/>
              <a:ext cx="72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904" name="Text Box 32"/>
            <p:cNvSpPr txBox="1">
              <a:spLocks noChangeArrowheads="1"/>
            </p:cNvSpPr>
            <p:nvPr/>
          </p:nvSpPr>
          <p:spPr bwMode="auto">
            <a:xfrm>
              <a:off x="1574" y="3048"/>
              <a:ext cx="5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-10 LT</a:t>
              </a:r>
            </a:p>
          </p:txBody>
        </p:sp>
        <p:sp>
          <p:nvSpPr>
            <p:cNvPr id="79905" name="Text Box 33"/>
            <p:cNvSpPr txBox="1">
              <a:spLocks noChangeArrowheads="1"/>
            </p:cNvSpPr>
            <p:nvPr/>
          </p:nvSpPr>
          <p:spPr bwMode="auto">
            <a:xfrm>
              <a:off x="2696" y="1872"/>
              <a:ext cx="55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+10 LT</a:t>
              </a:r>
            </a:p>
          </p:txBody>
        </p:sp>
        <p:sp>
          <p:nvSpPr>
            <p:cNvPr id="79906" name="Line 34"/>
            <p:cNvSpPr>
              <a:spLocks noChangeShapeType="1"/>
            </p:cNvSpPr>
            <p:nvPr/>
          </p:nvSpPr>
          <p:spPr bwMode="auto">
            <a:xfrm>
              <a:off x="1776" y="1728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9907" name="Line 35"/>
            <p:cNvSpPr>
              <a:spLocks noChangeShapeType="1"/>
            </p:cNvSpPr>
            <p:nvPr/>
          </p:nvSpPr>
          <p:spPr bwMode="auto">
            <a:xfrm>
              <a:off x="2544" y="148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3216" y="148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909" name="Line 37"/>
            <p:cNvSpPr>
              <a:spLocks noChangeShapeType="1"/>
            </p:cNvSpPr>
            <p:nvPr/>
          </p:nvSpPr>
          <p:spPr bwMode="auto">
            <a:xfrm>
              <a:off x="3936" y="144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9910" name="Text Box 38"/>
            <p:cNvSpPr txBox="1">
              <a:spLocks noChangeArrowheads="1"/>
            </p:cNvSpPr>
            <p:nvPr/>
          </p:nvSpPr>
          <p:spPr bwMode="auto">
            <a:xfrm>
              <a:off x="4934" y="1224"/>
              <a:ext cx="6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sng"/>
                <a:t>Load </a:t>
              </a:r>
            </a:p>
            <a:p>
              <a:r>
                <a:rPr lang="en-US" sz="1800" u="sng"/>
                <a:t>Diagram</a:t>
              </a:r>
              <a:endParaRPr lang="en-US"/>
            </a:p>
          </p:txBody>
        </p:sp>
        <p:sp>
          <p:nvSpPr>
            <p:cNvPr id="79911" name="Text Box 39"/>
            <p:cNvSpPr txBox="1">
              <a:spLocks noChangeArrowheads="1"/>
            </p:cNvSpPr>
            <p:nvPr/>
          </p:nvSpPr>
          <p:spPr bwMode="auto">
            <a:xfrm>
              <a:off x="5030" y="2284"/>
              <a:ext cx="6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sng"/>
                <a:t>Shear </a:t>
              </a:r>
            </a:p>
            <a:p>
              <a:r>
                <a:rPr lang="en-US" sz="1800" u="sng"/>
                <a:t>Diagram</a:t>
              </a:r>
              <a:endParaRPr lang="en-US"/>
            </a:p>
          </p:txBody>
        </p:sp>
      </p:grpSp>
      <p:sp>
        <p:nvSpPr>
          <p:cNvPr id="79913" name="Text Box 41"/>
          <p:cNvSpPr txBox="1">
            <a:spLocks noChangeArrowheads="1"/>
          </p:cNvSpPr>
          <p:nvPr/>
        </p:nvSpPr>
        <p:spPr bwMode="auto">
          <a:xfrm>
            <a:off x="2895600" y="55563"/>
            <a:ext cx="3290888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4000" b="1">
                <a:latin typeface="Arial" charset="0"/>
              </a:rPr>
              <a:t>Shear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6324600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How to Reduce Shear Stress of ship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4463" y="1600200"/>
            <a:ext cx="8999537" cy="514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To change the underwater hull shape so that buoyancy </a:t>
            </a: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    distribution matches that of weight distribution.</a:t>
            </a: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     </a:t>
            </a:r>
            <a:r>
              <a:rPr lang="en-US" altLang="ko-KR" sz="2100" b="1">
                <a:latin typeface="Arial" charset="0"/>
              </a:rPr>
              <a:t>- The step like shape is very inefficient with regard to 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        the resistance.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     - Since the loading condition changes every time, this method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latin typeface="Arial" charset="0"/>
              </a:rPr>
              <a:t>        is not feasible. </a:t>
            </a:r>
          </a:p>
          <a:p>
            <a:pPr>
              <a:lnSpc>
                <a:spcPct val="130000"/>
              </a:lnSpc>
            </a:pPr>
            <a:endParaRPr lang="en-US" altLang="ko-KR" b="1" i="1">
              <a:solidFill>
                <a:srgbClr val="FF0066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To concentrate the ship hull strength</a:t>
            </a:r>
            <a:r>
              <a:rPr lang="en-US" altLang="ko-KR" b="1">
                <a:latin typeface="Arial" charset="0"/>
              </a:rPr>
              <a:t>  in an area where large </a:t>
            </a: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   shear stress exists . This can be done by</a:t>
            </a:r>
          </a:p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      </a:t>
            </a:r>
            <a:r>
              <a:rPr lang="en-US" altLang="ko-KR" sz="2100" b="1">
                <a:latin typeface="Arial" charset="0"/>
              </a:rPr>
              <a:t>- </a:t>
            </a:r>
            <a:r>
              <a:rPr lang="en-US" altLang="ko-KR" sz="2100" b="1" i="1">
                <a:solidFill>
                  <a:schemeClr val="accent2"/>
                </a:solidFill>
                <a:latin typeface="Arial" charset="0"/>
              </a:rPr>
              <a:t>using higher strength material</a:t>
            </a:r>
          </a:p>
          <a:p>
            <a:pPr>
              <a:lnSpc>
                <a:spcPct val="130000"/>
              </a:lnSpc>
            </a:pPr>
            <a:r>
              <a:rPr lang="en-US" altLang="ko-KR" sz="2100" b="1">
                <a:solidFill>
                  <a:schemeClr val="accent2"/>
                </a:solidFill>
                <a:latin typeface="Arial" charset="0"/>
              </a:rPr>
              <a:t>      - </a:t>
            </a:r>
            <a:r>
              <a:rPr lang="en-US" altLang="ko-KR" sz="2100" b="1" i="1">
                <a:solidFill>
                  <a:schemeClr val="accent2"/>
                </a:solidFill>
                <a:latin typeface="Arial" charset="0"/>
              </a:rPr>
              <a:t>increasing the cross sectional area of the structure</a:t>
            </a:r>
            <a:r>
              <a:rPr lang="en-US" altLang="ko-KR" sz="2100" b="1"/>
              <a:t>.</a:t>
            </a:r>
            <a:r>
              <a:rPr lang="en-US" altLang="ko-KR" b="1"/>
              <a:t>    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895600" y="55563"/>
            <a:ext cx="3290888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4000" b="1">
                <a:latin typeface="Arial" charset="0"/>
              </a:rPr>
              <a:t>Shear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1371600" y="39624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 rot="-10800000">
            <a:off x="3505200" y="2971800"/>
            <a:ext cx="1524000" cy="9906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6096000" y="3962400"/>
            <a:ext cx="762000" cy="7620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1524000" y="3962400"/>
            <a:ext cx="762000" cy="7620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371600" y="120650"/>
            <a:ext cx="640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latin typeface="Arial" charset="0"/>
              </a:rPr>
              <a:t>Longitudinal Bending Stress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04800" y="990600"/>
            <a:ext cx="7253288" cy="547688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latin typeface="Arial" charset="0"/>
              </a:rPr>
              <a:t>Longitudinal Bending Moment and Stress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57200" y="1739900"/>
            <a:ext cx="7756525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b="1">
                <a:latin typeface="Arial" charset="0"/>
              </a:rPr>
              <a:t>Uneven load distribution will produce a longitudinal </a:t>
            </a:r>
          </a:p>
          <a:p>
            <a:pPr>
              <a:lnSpc>
                <a:spcPct val="130000"/>
              </a:lnSpc>
            </a:pP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Bending Moment.</a:t>
            </a:r>
            <a:r>
              <a:rPr lang="en-US" altLang="ko-KR" b="1">
                <a:latin typeface="Arial" charset="0"/>
              </a:rPr>
              <a:t> 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13716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19050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25146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V="1">
            <a:off x="3733800" y="3581400"/>
            <a:ext cx="0" cy="38417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V="1">
            <a:off x="4267200" y="3581400"/>
            <a:ext cx="0" cy="38417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4800600" y="3581400"/>
            <a:ext cx="0" cy="38417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59436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64770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V="1">
            <a:off x="7086600" y="39624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1371600" y="4267200"/>
            <a:ext cx="1143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3733800" y="3581400"/>
            <a:ext cx="1066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5943600" y="4267200"/>
            <a:ext cx="1143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6" name="Freeform 22"/>
          <p:cNvSpPr>
            <a:spLocks/>
          </p:cNvSpPr>
          <p:nvPr/>
        </p:nvSpPr>
        <p:spPr bwMode="auto">
          <a:xfrm>
            <a:off x="1371600" y="3581400"/>
            <a:ext cx="57150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24" y="240"/>
              </a:cxn>
              <a:cxn ang="0">
                <a:pos x="3600" y="0"/>
              </a:cxn>
            </a:cxnLst>
            <a:rect l="0" t="0" r="r" b="b"/>
            <a:pathLst>
              <a:path w="3600" h="240">
                <a:moveTo>
                  <a:pt x="0" y="0"/>
                </a:moveTo>
                <a:cubicBezTo>
                  <a:pt x="612" y="120"/>
                  <a:pt x="1224" y="240"/>
                  <a:pt x="1824" y="240"/>
                </a:cubicBezTo>
                <a:cubicBezTo>
                  <a:pt x="2424" y="240"/>
                  <a:pt x="3012" y="120"/>
                  <a:pt x="3600" y="0"/>
                </a:cubicBezTo>
              </a:path>
            </a:pathLst>
          </a:custGeom>
          <a:noFill/>
          <a:ln w="76200" cap="flat" cmpd="sng">
            <a:solidFill>
              <a:srgbClr val="FF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7" name="AutoShape 23"/>
          <p:cNvSpPr>
            <a:spLocks noChangeArrowheads="1"/>
          </p:cNvSpPr>
          <p:nvPr/>
        </p:nvSpPr>
        <p:spPr bwMode="auto">
          <a:xfrm rot="-3040388">
            <a:off x="958056" y="3156744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AutoShape 24"/>
          <p:cNvSpPr>
            <a:spLocks noChangeArrowheads="1"/>
          </p:cNvSpPr>
          <p:nvPr/>
        </p:nvSpPr>
        <p:spPr bwMode="auto">
          <a:xfrm rot="6016053" flipH="1">
            <a:off x="6825456" y="3156744"/>
            <a:ext cx="746125" cy="6810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5943600" y="2589213"/>
            <a:ext cx="2663825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solidFill>
                  <a:schemeClr val="accent2"/>
                </a:solidFill>
                <a:latin typeface="Arial" charset="0"/>
              </a:rPr>
              <a:t>Bending Moment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1371600" y="4800600"/>
            <a:ext cx="6989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latin typeface="Arial" charset="0"/>
              </a:rPr>
              <a:t>- Buoyant force concentrates at bow and stern.</a:t>
            </a:r>
          </a:p>
          <a:p>
            <a:r>
              <a:rPr lang="en-US" altLang="ko-KR" b="1">
                <a:latin typeface="Arial" charset="0"/>
              </a:rPr>
              <a:t>- Weight concentrates at middle of ship.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593725" y="5756275"/>
            <a:ext cx="85709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b="1">
                <a:latin typeface="Arial" charset="0"/>
              </a:rPr>
              <a:t>The longitudinal bending moment will create a significant </a:t>
            </a:r>
          </a:p>
          <a:p>
            <a:r>
              <a:rPr lang="en-US" altLang="ko-KR" b="1">
                <a:latin typeface="Arial" charset="0"/>
              </a:rPr>
              <a:t>   stress in the structure called </a:t>
            </a:r>
            <a:r>
              <a:rPr lang="en-US" altLang="ko-KR" b="1" i="1">
                <a:solidFill>
                  <a:srgbClr val="FF0066"/>
                </a:solidFill>
                <a:latin typeface="Arial" charset="0"/>
              </a:rPr>
              <a:t>bending stress</a:t>
            </a:r>
            <a:r>
              <a:rPr lang="en-US" altLang="ko-KR" b="1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2534</Words>
  <Application>Microsoft Office PowerPoint</Application>
  <PresentationFormat>On-screen Show (4:3)</PresentationFormat>
  <Paragraphs>733</Paragraphs>
  <Slides>58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Times New Roman</vt:lpstr>
      <vt:lpstr>굴림</vt:lpstr>
      <vt:lpstr>Arial</vt:lpstr>
      <vt:lpstr>Symbol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Example Problem</vt:lpstr>
      <vt:lpstr>Example Answer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Example Problem: Identify the following ship structural elements:</vt:lpstr>
      <vt:lpstr>Example Answer: Identify the following ship structural elements:</vt:lpstr>
      <vt:lpstr>Example Problem</vt:lpstr>
      <vt:lpstr>Example Answer</vt:lpstr>
      <vt:lpstr>Review of Chapters 4-6</vt:lpstr>
      <vt:lpstr>Chapter 4: Stability</vt:lpstr>
      <vt:lpstr>Chapter 4</vt:lpstr>
      <vt:lpstr>Curve of Intact Statical Stability</vt:lpstr>
      <vt:lpstr>Chapter 5: Properties of Naval Materials</vt:lpstr>
      <vt:lpstr>Chapter 5</vt:lpstr>
      <vt:lpstr>Chapter 5</vt:lpstr>
      <vt:lpstr>Chapter 5</vt:lpstr>
      <vt:lpstr>Chapter 6: Ship Structures</vt:lpstr>
      <vt:lpstr>Chapter 6</vt:lpstr>
      <vt:lpstr>Chapter 6: Ship Structural Components</vt:lpstr>
      <vt:lpstr>Chapter 6: Modes of Structural Failure</vt:lpstr>
      <vt:lpstr>Chapter 6</vt:lpstr>
      <vt:lpstr>Summary</vt:lpstr>
    </vt:vector>
  </TitlesOfParts>
  <Company>USNA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NAOME</dc:creator>
  <cp:lastModifiedBy>Mitch Stubblefield</cp:lastModifiedBy>
  <cp:revision>318</cp:revision>
  <dcterms:created xsi:type="dcterms:W3CDTF">2000-03-21T15:22:23Z</dcterms:created>
  <dcterms:modified xsi:type="dcterms:W3CDTF">2010-03-08T02:19:59Z</dcterms:modified>
</cp:coreProperties>
</file>